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3" r:id="rId10"/>
  </p:sldMasterIdLst>
  <p:notesMasterIdLst>
    <p:notesMasterId r:id="rId49"/>
  </p:notesMasterIdLst>
  <p:handoutMasterIdLst>
    <p:handoutMasterId r:id="rId50"/>
  </p:handoutMasterIdLst>
  <p:sldIdLst>
    <p:sldId id="256" r:id="rId11"/>
    <p:sldId id="376" r:id="rId12"/>
    <p:sldId id="367" r:id="rId13"/>
    <p:sldId id="343" r:id="rId14"/>
    <p:sldId id="339" r:id="rId15"/>
    <p:sldId id="389" r:id="rId16"/>
    <p:sldId id="390" r:id="rId17"/>
    <p:sldId id="338" r:id="rId18"/>
    <p:sldId id="341" r:id="rId19"/>
    <p:sldId id="391" r:id="rId20"/>
    <p:sldId id="369" r:id="rId21"/>
    <p:sldId id="377" r:id="rId22"/>
    <p:sldId id="373" r:id="rId23"/>
    <p:sldId id="374" r:id="rId24"/>
    <p:sldId id="361" r:id="rId25"/>
    <p:sldId id="388" r:id="rId26"/>
    <p:sldId id="386" r:id="rId27"/>
    <p:sldId id="387" r:id="rId28"/>
    <p:sldId id="352" r:id="rId29"/>
    <p:sldId id="375" r:id="rId30"/>
    <p:sldId id="379" r:id="rId31"/>
    <p:sldId id="382" r:id="rId32"/>
    <p:sldId id="380" r:id="rId33"/>
    <p:sldId id="385" r:id="rId34"/>
    <p:sldId id="378" r:id="rId35"/>
    <p:sldId id="344" r:id="rId36"/>
    <p:sldId id="346" r:id="rId37"/>
    <p:sldId id="383" r:id="rId38"/>
    <p:sldId id="372" r:id="rId39"/>
    <p:sldId id="395" r:id="rId40"/>
    <p:sldId id="392" r:id="rId41"/>
    <p:sldId id="396" r:id="rId42"/>
    <p:sldId id="397" r:id="rId43"/>
    <p:sldId id="393" r:id="rId44"/>
    <p:sldId id="394" r:id="rId45"/>
    <p:sldId id="350" r:id="rId46"/>
    <p:sldId id="371" r:id="rId47"/>
    <p:sldId id="384" r:id="rId4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87414" autoAdjust="0"/>
  </p:normalViewPr>
  <p:slideViewPr>
    <p:cSldViewPr>
      <p:cViewPr varScale="1">
        <p:scale>
          <a:sx n="76" d="100"/>
          <a:sy n="76" d="100"/>
        </p:scale>
        <p:origin x="1642"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9" d="100"/>
        <a:sy n="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handoutMaster" Target="handoutMasters/handoutMaster1.xml"/><Relationship Id="rId7" Type="http://schemas.openxmlformats.org/officeDocument/2006/relationships/customXml" Target="../customXml/item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notesMaster" Target="notesMasters/notesMaster1.xml"/><Relationship Id="rId10" Type="http://schemas.openxmlformats.org/officeDocument/2006/relationships/slideMaster" Target="slideMasters/slideMaster1.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8" Type="http://schemas.openxmlformats.org/officeDocument/2006/relationships/customXml" Target="../customXml/item8.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RICETEC\PR\pr-sampl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575063613231552"/>
          <c:y val="7.3076923076923067E-2"/>
          <c:w val="0.80152671755725191"/>
          <c:h val="0.61730769230769234"/>
        </c:manualLayout>
      </c:layout>
      <c:barChart>
        <c:barDir val="col"/>
        <c:grouping val="clustered"/>
        <c:varyColors val="0"/>
        <c:ser>
          <c:idx val="0"/>
          <c:order val="0"/>
          <c:tx>
            <c:strRef>
              <c:f>Sheet1!$A$2</c:f>
              <c:strCache>
                <c:ptCount val="1"/>
                <c:pt idx="0">
                  <c:v>R4</c:v>
                </c:pt>
              </c:strCache>
            </c:strRef>
          </c:tx>
          <c:spPr>
            <a:solidFill>
              <a:srgbClr val="FF0000"/>
            </a:solidFill>
            <a:ln w="17728">
              <a:solidFill>
                <a:schemeClr val="tx1"/>
              </a:solidFill>
              <a:prstDash val="solid"/>
            </a:ln>
          </c:spPr>
          <c:invertIfNegative val="0"/>
          <c:cat>
            <c:strRef>
              <c:f>Sheet1!$B$1:$K$1</c:f>
              <c:strCache>
                <c:ptCount val="10"/>
                <c:pt idx="0">
                  <c:v>Cocodrie</c:v>
                </c:pt>
                <c:pt idx="1">
                  <c:v>Trenasse</c:v>
                </c:pt>
                <c:pt idx="2">
                  <c:v>Jupiter</c:v>
                </c:pt>
                <c:pt idx="3">
                  <c:v>Cypress</c:v>
                </c:pt>
                <c:pt idx="4">
                  <c:v>CLXL730</c:v>
                </c:pt>
                <c:pt idx="5">
                  <c:v>XP723</c:v>
                </c:pt>
                <c:pt idx="6">
                  <c:v>RU0502137</c:v>
                </c:pt>
                <c:pt idx="7">
                  <c:v>RU0501102</c:v>
                </c:pt>
                <c:pt idx="8">
                  <c:v>RU0402097</c:v>
                </c:pt>
                <c:pt idx="9">
                  <c:v>Cheniere</c:v>
                </c:pt>
              </c:strCache>
            </c:strRef>
          </c:cat>
          <c:val>
            <c:numRef>
              <c:f>Sheet1!$B$2:$K$2</c:f>
              <c:numCache>
                <c:formatCode>General</c:formatCode>
                <c:ptCount val="10"/>
                <c:pt idx="0">
                  <c:v>37</c:v>
                </c:pt>
                <c:pt idx="1">
                  <c:v>52</c:v>
                </c:pt>
                <c:pt idx="2">
                  <c:v>78</c:v>
                </c:pt>
                <c:pt idx="3">
                  <c:v>52</c:v>
                </c:pt>
                <c:pt idx="4">
                  <c:v>82</c:v>
                </c:pt>
                <c:pt idx="5">
                  <c:v>68</c:v>
                </c:pt>
                <c:pt idx="6">
                  <c:v>52</c:v>
                </c:pt>
                <c:pt idx="7">
                  <c:v>54</c:v>
                </c:pt>
                <c:pt idx="8">
                  <c:v>79</c:v>
                </c:pt>
                <c:pt idx="9">
                  <c:v>40</c:v>
                </c:pt>
              </c:numCache>
            </c:numRef>
          </c:val>
          <c:extLst>
            <c:ext xmlns:c16="http://schemas.microsoft.com/office/drawing/2014/chart" uri="{C3380CC4-5D6E-409C-BE32-E72D297353CC}">
              <c16:uniqueId val="{00000000-B74C-4786-9E2A-3D5755178E05}"/>
            </c:ext>
          </c:extLst>
        </c:ser>
        <c:dLbls>
          <c:showLegendKey val="0"/>
          <c:showVal val="0"/>
          <c:showCatName val="0"/>
          <c:showSerName val="0"/>
          <c:showPercent val="0"/>
          <c:showBubbleSize val="0"/>
        </c:dLbls>
        <c:gapWidth val="100"/>
        <c:axId val="194418176"/>
        <c:axId val="194419712"/>
      </c:barChart>
      <c:catAx>
        <c:axId val="194418176"/>
        <c:scaling>
          <c:orientation val="minMax"/>
        </c:scaling>
        <c:delete val="0"/>
        <c:axPos val="b"/>
        <c:numFmt formatCode="General" sourceLinked="1"/>
        <c:majorTickMark val="out"/>
        <c:minorTickMark val="none"/>
        <c:tickLblPos val="nextTo"/>
        <c:spPr>
          <a:ln w="17728">
            <a:solidFill>
              <a:srgbClr val="FFFFFF"/>
            </a:solidFill>
            <a:prstDash val="solid"/>
          </a:ln>
        </c:spPr>
        <c:txPr>
          <a:bodyPr rot="-4080000" vert="horz"/>
          <a:lstStyle/>
          <a:p>
            <a:pPr>
              <a:defRPr sz="1954" b="1" i="0" u="none" strike="noStrike" baseline="0">
                <a:solidFill>
                  <a:srgbClr val="002060"/>
                </a:solidFill>
                <a:latin typeface="Arial"/>
                <a:ea typeface="Arial"/>
                <a:cs typeface="Arial"/>
              </a:defRPr>
            </a:pPr>
            <a:endParaRPr lang="en-US"/>
          </a:p>
        </c:txPr>
        <c:crossAx val="194419712"/>
        <c:crossesAt val="0"/>
        <c:auto val="1"/>
        <c:lblAlgn val="ctr"/>
        <c:lblOffset val="100"/>
        <c:tickLblSkip val="1"/>
        <c:tickMarkSkip val="1"/>
        <c:noMultiLvlLbl val="0"/>
      </c:catAx>
      <c:valAx>
        <c:axId val="194419712"/>
        <c:scaling>
          <c:orientation val="minMax"/>
          <c:max val="100"/>
          <c:min val="25"/>
        </c:scaling>
        <c:delete val="0"/>
        <c:axPos val="l"/>
        <c:majorGridlines>
          <c:spPr>
            <a:ln w="4432">
              <a:solidFill>
                <a:srgbClr val="FFFFFF"/>
              </a:solidFill>
              <a:prstDash val="solid"/>
            </a:ln>
          </c:spPr>
        </c:majorGridlines>
        <c:title>
          <c:tx>
            <c:rich>
              <a:bodyPr/>
              <a:lstStyle/>
              <a:p>
                <a:pPr>
                  <a:defRPr sz="2513" b="1" i="0" u="none" strike="noStrike" baseline="0">
                    <a:solidFill>
                      <a:srgbClr val="002060"/>
                    </a:solidFill>
                    <a:latin typeface="Arial"/>
                    <a:ea typeface="Arial"/>
                    <a:cs typeface="Arial"/>
                  </a:defRPr>
                </a:pPr>
                <a:r>
                  <a:rPr lang="en-US">
                    <a:solidFill>
                      <a:srgbClr val="002060"/>
                    </a:solidFill>
                  </a:rPr>
                  <a:t>% of healthy plants</a:t>
                </a:r>
              </a:p>
            </c:rich>
          </c:tx>
          <c:layout>
            <c:manualLayout>
              <c:xMode val="edge"/>
              <c:yMode val="edge"/>
              <c:x val="1.5267175572519085E-2"/>
              <c:y val="0.1096153846153846"/>
            </c:manualLayout>
          </c:layout>
          <c:overlay val="0"/>
          <c:spPr>
            <a:noFill/>
            <a:ln w="35455">
              <a:noFill/>
            </a:ln>
          </c:spPr>
        </c:title>
        <c:numFmt formatCode="General" sourceLinked="1"/>
        <c:majorTickMark val="out"/>
        <c:minorTickMark val="none"/>
        <c:tickLblPos val="nextTo"/>
        <c:spPr>
          <a:ln w="17728">
            <a:solidFill>
              <a:srgbClr val="FFFFFF"/>
            </a:solidFill>
            <a:prstDash val="solid"/>
          </a:ln>
        </c:spPr>
        <c:txPr>
          <a:bodyPr rot="0" vert="horz"/>
          <a:lstStyle/>
          <a:p>
            <a:pPr>
              <a:defRPr sz="2513" b="1" i="0" u="none" strike="noStrike" baseline="0">
                <a:solidFill>
                  <a:srgbClr val="002060"/>
                </a:solidFill>
                <a:latin typeface="Arial"/>
                <a:ea typeface="Arial"/>
                <a:cs typeface="Arial"/>
              </a:defRPr>
            </a:pPr>
            <a:endParaRPr lang="en-US"/>
          </a:p>
        </c:txPr>
        <c:crossAx val="194418176"/>
        <c:crosses val="autoZero"/>
        <c:crossBetween val="between"/>
        <c:minorUnit val="1"/>
      </c:valAx>
      <c:spPr>
        <a:solidFill>
          <a:srgbClr val="808080"/>
        </a:solidFill>
        <a:ln w="17728">
          <a:solidFill>
            <a:schemeClr val="tx1"/>
          </a:solidFill>
          <a:prstDash val="solid"/>
        </a:ln>
      </c:spPr>
    </c:plotArea>
    <c:plotVisOnly val="1"/>
    <c:dispBlanksAs val="gap"/>
    <c:showDLblsOverMax val="0"/>
  </c:chart>
  <c:spPr>
    <a:noFill/>
    <a:ln>
      <a:noFill/>
    </a:ln>
  </c:spPr>
  <c:txPr>
    <a:bodyPr/>
    <a:lstStyle/>
    <a:p>
      <a:pPr>
        <a:defRPr sz="2513" b="1" i="0" u="none" strike="noStrike" baseline="0">
          <a:solidFill>
            <a:srgbClr val="FFFFFF"/>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en-US"/>
              <a:t>Resistivity of soil solution vs in-situ values</a:t>
            </a:r>
          </a:p>
        </c:rich>
      </c:tx>
      <c:overlay val="0"/>
      <c:spPr>
        <a:noFill/>
        <a:ln>
          <a:noFill/>
        </a:ln>
        <a:effectLst/>
      </c:spPr>
      <c:txPr>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endParaRPr lang="en-US"/>
        </a:p>
      </c:txPr>
    </c:title>
    <c:autoTitleDeleted val="0"/>
    <c:plotArea>
      <c:layout/>
      <c:scatterChart>
        <c:scatterStyle val="lineMarker"/>
        <c:varyColors val="0"/>
        <c:ser>
          <c:idx val="0"/>
          <c:order val="0"/>
          <c:spPr>
            <a:ln w="25400" cap="rnd">
              <a:noFill/>
            </a:ln>
            <a:effectLst>
              <a:glow rad="139700">
                <a:schemeClr val="accent1">
                  <a:satMod val="175000"/>
                  <a:alpha val="14000"/>
                </a:schemeClr>
              </a:glow>
            </a:effectLst>
          </c:spPr>
          <c:marker>
            <c:symbol val="circle"/>
            <c:size val="3"/>
            <c:spPr>
              <a:solidFill>
                <a:schemeClr val="accent1">
                  <a:lumMod val="60000"/>
                  <a:lumOff val="40000"/>
                </a:schemeClr>
              </a:solidFill>
              <a:ln>
                <a:noFill/>
              </a:ln>
              <a:effectLst>
                <a:glow rad="63500">
                  <a:schemeClr val="accent1">
                    <a:satMod val="175000"/>
                    <a:alpha val="25000"/>
                  </a:schemeClr>
                </a:glow>
              </a:effectLst>
            </c:spPr>
          </c:marker>
          <c:trendline>
            <c:spPr>
              <a:ln w="25400" cap="rnd">
                <a:solidFill>
                  <a:schemeClr val="accent1">
                    <a:alpha val="50000"/>
                  </a:schemeClr>
                </a:solidFill>
              </a:ln>
              <a:effectLst/>
            </c:spPr>
            <c:trendlineType val="linear"/>
            <c:dispRSqr val="1"/>
            <c:dispEq val="1"/>
            <c:trendlineLbl>
              <c:layout>
                <c:manualLayout>
                  <c:x val="1.3582020997375328E-2"/>
                  <c:y val="0.23400554097404491"/>
                </c:manualLayout>
              </c:layout>
              <c:numFmt formatCode="General" sourceLinked="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trendlineLbl>
          </c:trendline>
          <c:xVal>
            <c:numRef>
              <c:f>Sheet1!$D$2:$D$14</c:f>
              <c:numCache>
                <c:formatCode>General</c:formatCode>
                <c:ptCount val="13"/>
                <c:pt idx="0">
                  <c:v>19.762845849802371</c:v>
                </c:pt>
                <c:pt idx="1">
                  <c:v>7.6923076923076916</c:v>
                </c:pt>
                <c:pt idx="2">
                  <c:v>8.7719298245614041</c:v>
                </c:pt>
                <c:pt idx="3">
                  <c:v>13.175230566534914</c:v>
                </c:pt>
                <c:pt idx="4">
                  <c:v>7.1428571428571432</c:v>
                </c:pt>
                <c:pt idx="5">
                  <c:v>6.4935064935064934</c:v>
                </c:pt>
                <c:pt idx="6">
                  <c:v>20.833333333333336</c:v>
                </c:pt>
                <c:pt idx="7">
                  <c:v>26.666666666666664</c:v>
                </c:pt>
                <c:pt idx="8">
                  <c:v>5.9880239520958085</c:v>
                </c:pt>
                <c:pt idx="9">
                  <c:v>11.574074074074074</c:v>
                </c:pt>
                <c:pt idx="10">
                  <c:v>23.980815347721823</c:v>
                </c:pt>
                <c:pt idx="11">
                  <c:v>10.559662090813095</c:v>
                </c:pt>
                <c:pt idx="12">
                  <c:v>24.038461538461537</c:v>
                </c:pt>
              </c:numCache>
            </c:numRef>
          </c:xVal>
          <c:yVal>
            <c:numRef>
              <c:f>Sheet1!$E$2:$E$14</c:f>
              <c:numCache>
                <c:formatCode>General</c:formatCode>
                <c:ptCount val="13"/>
                <c:pt idx="0">
                  <c:v>7.3</c:v>
                </c:pt>
                <c:pt idx="1">
                  <c:v>2.8</c:v>
                </c:pt>
                <c:pt idx="2">
                  <c:v>3.6</c:v>
                </c:pt>
                <c:pt idx="3">
                  <c:v>3.6</c:v>
                </c:pt>
                <c:pt idx="4">
                  <c:v>4</c:v>
                </c:pt>
                <c:pt idx="5">
                  <c:v>4</c:v>
                </c:pt>
                <c:pt idx="6">
                  <c:v>5</c:v>
                </c:pt>
                <c:pt idx="7">
                  <c:v>5</c:v>
                </c:pt>
                <c:pt idx="9">
                  <c:v>4.2</c:v>
                </c:pt>
                <c:pt idx="10">
                  <c:v>5.8</c:v>
                </c:pt>
                <c:pt idx="11">
                  <c:v>4</c:v>
                </c:pt>
              </c:numCache>
            </c:numRef>
          </c:yVal>
          <c:smooth val="0"/>
          <c:extLst>
            <c:ext xmlns:c16="http://schemas.microsoft.com/office/drawing/2014/chart" uri="{C3380CC4-5D6E-409C-BE32-E72D297353CC}">
              <c16:uniqueId val="{00000000-B839-48A7-8B1F-CD3A878A7957}"/>
            </c:ext>
          </c:extLst>
        </c:ser>
        <c:dLbls>
          <c:showLegendKey val="0"/>
          <c:showVal val="0"/>
          <c:showCatName val="0"/>
          <c:showSerName val="0"/>
          <c:showPercent val="0"/>
          <c:showBubbleSize val="0"/>
        </c:dLbls>
        <c:axId val="218364160"/>
        <c:axId val="218362624"/>
      </c:scatterChart>
      <c:valAx>
        <c:axId val="218364160"/>
        <c:scaling>
          <c:orientation val="minMax"/>
        </c:scaling>
        <c:delete val="0"/>
        <c:axPos val="b"/>
        <c:majorGridlines>
          <c:spPr>
            <a:ln w="9525" cap="flat" cmpd="sng" algn="ctr">
              <a:solidFill>
                <a:schemeClr val="dk1">
                  <a:lumMod val="65000"/>
                  <a:lumOff val="35000"/>
                  <a:alpha val="7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TAMU Soil Extract conductivity, Ohm m</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18362624"/>
        <c:crosses val="autoZero"/>
        <c:crossBetween val="midCat"/>
      </c:valAx>
      <c:valAx>
        <c:axId val="218362624"/>
        <c:scaling>
          <c:orientation val="minMax"/>
        </c:scaling>
        <c:delete val="0"/>
        <c:axPos val="l"/>
        <c:majorGridlines>
          <c:spPr>
            <a:ln w="9525" cap="flat" cmpd="sng" algn="ctr">
              <a:solidFill>
                <a:schemeClr val="dk1">
                  <a:lumMod val="65000"/>
                  <a:lumOff val="35000"/>
                  <a:alpha val="7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Field ER in 1', Ohm m</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18364160"/>
        <c:crosses val="autoZero"/>
        <c:crossBetween val="midCat"/>
      </c:valAx>
      <c:spPr>
        <a:noFill/>
        <a:ln>
          <a:noFill/>
        </a:ln>
        <a:effectLst/>
      </c:spPr>
    </c:plotArea>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5">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3"/>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dk1">
            <a:lumMod val="65000"/>
            <a:lumOff val="35000"/>
            <a:alpha val="75000"/>
          </a:schemeClr>
        </a:solidFill>
        <a:round/>
      </a:ln>
    </cs:spPr>
  </cs:gridlineMajor>
  <cs:gridlineMinor>
    <cs:lnRef idx="0"/>
    <cs:fillRef idx="0"/>
    <cs:effectRef idx="0"/>
    <cs:fontRef idx="minor">
      <a:schemeClr val="tx1"/>
    </cs:fontRef>
    <cs:spPr>
      <a:ln w="9525" cap="flat" cmpd="sng" algn="ctr">
        <a:solidFill>
          <a:schemeClr val="dk1">
            <a:lumMod val="65000"/>
            <a:lumOff val="35000"/>
            <a:alpha val="25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spPr>
      <a:ln w="9525" cap="flat" cmpd="sng" algn="ctr">
        <a:solidFill>
          <a:schemeClr val="lt1">
            <a:lumMod val="50000"/>
          </a:schemeClr>
        </a:solidFill>
        <a:round/>
      </a:ln>
    </cs:spPr>
    <cs:defRPr sz="1197" kern="1200"/>
    <cs:bodyPr/>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6CC585-5D52-4CB5-AC9C-38AE569D4D5D}" type="doc">
      <dgm:prSet loTypeId="urn:microsoft.com/office/officeart/2005/8/layout/hProcess9" loCatId="process" qsTypeId="urn:microsoft.com/office/officeart/2005/8/quickstyle/simple1" qsCatId="simple" csTypeId="urn:microsoft.com/office/officeart/2005/8/colors/accent1_2" csCatId="accent1" phldr="1"/>
      <dgm:spPr/>
    </dgm:pt>
    <dgm:pt modelId="{6471E6C8-42A6-43B6-B271-BEC7F01A3DE7}">
      <dgm:prSet/>
      <dgm:spPr/>
      <dgm:t>
        <a:bodyPr/>
        <a:lstStyle/>
        <a:p>
          <a:r>
            <a:rPr lang="en-US" dirty="0"/>
            <a:t>1000 </a:t>
          </a:r>
          <a:r>
            <a:rPr lang="en-US" dirty="0" err="1"/>
            <a:t>umho</a:t>
          </a:r>
          <a:r>
            <a:rPr lang="en-US" dirty="0"/>
            <a:t>/cm = 1 </a:t>
          </a:r>
          <a:r>
            <a:rPr lang="en-US" dirty="0" err="1"/>
            <a:t>dS</a:t>
          </a:r>
          <a:r>
            <a:rPr lang="en-US" dirty="0"/>
            <a:t>/m =  10 Ohm m = 1/ 640 ppm = 0.64 g/L = 0.064% = 45.7 grains per gallon </a:t>
          </a:r>
        </a:p>
      </dgm:t>
    </dgm:pt>
    <dgm:pt modelId="{714072DD-61DB-405B-A779-E3834C1AC477}" type="parTrans" cxnId="{C4FDAFFE-4131-41F8-8796-EDE6CB4A2CF6}">
      <dgm:prSet/>
      <dgm:spPr/>
      <dgm:t>
        <a:bodyPr/>
        <a:lstStyle/>
        <a:p>
          <a:endParaRPr lang="en-US"/>
        </a:p>
      </dgm:t>
    </dgm:pt>
    <dgm:pt modelId="{69F15E77-5A46-46B9-B249-BCE2A447E13A}" type="sibTrans" cxnId="{C4FDAFFE-4131-41F8-8796-EDE6CB4A2CF6}">
      <dgm:prSet/>
      <dgm:spPr/>
      <dgm:t>
        <a:bodyPr/>
        <a:lstStyle/>
        <a:p>
          <a:endParaRPr lang="en-US"/>
        </a:p>
      </dgm:t>
    </dgm:pt>
    <dgm:pt modelId="{EAAE8C18-AB8D-482A-A29E-7C6BBD4A7DFC}" type="pres">
      <dgm:prSet presAssocID="{956CC585-5D52-4CB5-AC9C-38AE569D4D5D}" presName="CompostProcess" presStyleCnt="0">
        <dgm:presLayoutVars>
          <dgm:dir/>
          <dgm:resizeHandles val="exact"/>
        </dgm:presLayoutVars>
      </dgm:prSet>
      <dgm:spPr/>
    </dgm:pt>
    <dgm:pt modelId="{90C38345-B200-423B-8D9E-A7EA2DAFA18E}" type="pres">
      <dgm:prSet presAssocID="{956CC585-5D52-4CB5-AC9C-38AE569D4D5D}" presName="arrow" presStyleLbl="bgShp" presStyleIdx="0" presStyleCnt="1" custScaleX="115448" custLinFactNeighborY="3757"/>
      <dgm:spPr/>
    </dgm:pt>
    <dgm:pt modelId="{D9E47471-514B-4AB1-A6DD-D0AFDBDBD5C4}" type="pres">
      <dgm:prSet presAssocID="{956CC585-5D52-4CB5-AC9C-38AE569D4D5D}" presName="linearProcess" presStyleCnt="0"/>
      <dgm:spPr/>
    </dgm:pt>
    <dgm:pt modelId="{E1024A10-716D-4938-8263-8224F8DCCDF3}" type="pres">
      <dgm:prSet presAssocID="{6471E6C8-42A6-43B6-B271-BEC7F01A3DE7}" presName="textNode" presStyleLbl="node1" presStyleIdx="0" presStyleCnt="1" custScaleX="146411" custLinFactNeighborX="-4417" custLinFactNeighborY="-4579">
        <dgm:presLayoutVars>
          <dgm:bulletEnabled val="1"/>
        </dgm:presLayoutVars>
      </dgm:prSet>
      <dgm:spPr/>
    </dgm:pt>
  </dgm:ptLst>
  <dgm:cxnLst>
    <dgm:cxn modelId="{82F8DF32-E77B-4BF2-96C4-A818AEEFAC06}" type="presOf" srcId="{956CC585-5D52-4CB5-AC9C-38AE569D4D5D}" destId="{EAAE8C18-AB8D-482A-A29E-7C6BBD4A7DFC}" srcOrd="0" destOrd="0" presId="urn:microsoft.com/office/officeart/2005/8/layout/hProcess9"/>
    <dgm:cxn modelId="{F0348E61-EA05-41B4-B618-C1D4D5E214F1}" type="presOf" srcId="{6471E6C8-42A6-43B6-B271-BEC7F01A3DE7}" destId="{E1024A10-716D-4938-8263-8224F8DCCDF3}" srcOrd="0" destOrd="0" presId="urn:microsoft.com/office/officeart/2005/8/layout/hProcess9"/>
    <dgm:cxn modelId="{C4FDAFFE-4131-41F8-8796-EDE6CB4A2CF6}" srcId="{956CC585-5D52-4CB5-AC9C-38AE569D4D5D}" destId="{6471E6C8-42A6-43B6-B271-BEC7F01A3DE7}" srcOrd="0" destOrd="0" parTransId="{714072DD-61DB-405B-A779-E3834C1AC477}" sibTransId="{69F15E77-5A46-46B9-B249-BCE2A447E13A}"/>
    <dgm:cxn modelId="{9ED4DAF8-CF6A-4137-9799-7D47F0007736}" type="presParOf" srcId="{EAAE8C18-AB8D-482A-A29E-7C6BBD4A7DFC}" destId="{90C38345-B200-423B-8D9E-A7EA2DAFA18E}" srcOrd="0" destOrd="0" presId="urn:microsoft.com/office/officeart/2005/8/layout/hProcess9"/>
    <dgm:cxn modelId="{4D94B98C-7CAC-4189-A4CF-40C1AA35D188}" type="presParOf" srcId="{EAAE8C18-AB8D-482A-A29E-7C6BBD4A7DFC}" destId="{D9E47471-514B-4AB1-A6DD-D0AFDBDBD5C4}" srcOrd="1" destOrd="0" presId="urn:microsoft.com/office/officeart/2005/8/layout/hProcess9"/>
    <dgm:cxn modelId="{7E7BB8CA-F451-4DE4-B7A6-710028BA863D}" type="presParOf" srcId="{D9E47471-514B-4AB1-A6DD-D0AFDBDBD5C4}" destId="{E1024A10-716D-4938-8263-8224F8DCCDF3}"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38345-B200-423B-8D9E-A7EA2DAFA18E}">
      <dsp:nvSpPr>
        <dsp:cNvPr id="0" name=""/>
        <dsp:cNvSpPr/>
      </dsp:nvSpPr>
      <dsp:spPr>
        <a:xfrm>
          <a:off x="84747" y="0"/>
          <a:ext cx="8898304" cy="190946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024A10-716D-4938-8263-8224F8DCCDF3}">
      <dsp:nvSpPr>
        <dsp:cNvPr id="0" name=""/>
        <dsp:cNvSpPr/>
      </dsp:nvSpPr>
      <dsp:spPr>
        <a:xfrm>
          <a:off x="266716" y="537865"/>
          <a:ext cx="8048730" cy="76378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1000 </a:t>
          </a:r>
          <a:r>
            <a:rPr lang="en-US" sz="1900" kern="1200" dirty="0" err="1"/>
            <a:t>umho</a:t>
          </a:r>
          <a:r>
            <a:rPr lang="en-US" sz="1900" kern="1200" dirty="0"/>
            <a:t>/cm = 1 </a:t>
          </a:r>
          <a:r>
            <a:rPr lang="en-US" sz="1900" kern="1200" dirty="0" err="1"/>
            <a:t>dS</a:t>
          </a:r>
          <a:r>
            <a:rPr lang="en-US" sz="1900" kern="1200" dirty="0"/>
            <a:t>/m =  10 Ohm m = 1/ 640 ppm = 0.64 g/L = 0.064% = 45.7 grains per gallon </a:t>
          </a:r>
        </a:p>
      </dsp:txBody>
      <dsp:txXfrm>
        <a:off x="304001" y="575150"/>
        <a:ext cx="7974160" cy="68921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99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r>
              <a:rPr lang="en-US"/>
              <a:t>http://www.landviser.com</a:t>
            </a:r>
          </a:p>
        </p:txBody>
      </p:sp>
      <p:sp>
        <p:nvSpPr>
          <p:cNvPr id="399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99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40FE9E4-0142-499B-AD0E-C7C74AC6ED74}" type="slidenum">
              <a:rPr lang="en-US"/>
              <a:pPr/>
              <a:t>‹#›</a:t>
            </a:fld>
            <a:endParaRPr lang="en-US"/>
          </a:p>
        </p:txBody>
      </p:sp>
    </p:spTree>
    <p:extLst>
      <p:ext uri="{BB962C8B-B14F-4D97-AF65-F5344CB8AC3E}">
        <p14:creationId xmlns:p14="http://schemas.microsoft.com/office/powerpoint/2010/main" val="602216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37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r>
              <a:rPr lang="en-US"/>
              <a:t>http://www.landviser.com</a:t>
            </a:r>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37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37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37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20645F6-F878-4FA6-BD21-99FAB9C4B9F5}" type="slidenum">
              <a:rPr lang="en-US"/>
              <a:pPr/>
              <a:t>‹#›</a:t>
            </a:fld>
            <a:endParaRPr lang="en-US"/>
          </a:p>
        </p:txBody>
      </p:sp>
    </p:spTree>
    <p:extLst>
      <p:ext uri="{BB962C8B-B14F-4D97-AF65-F5344CB8AC3E}">
        <p14:creationId xmlns:p14="http://schemas.microsoft.com/office/powerpoint/2010/main" val="2923223115"/>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r>
              <a:rPr lang="en-US"/>
              <a:t>http://www.landviser.com</a:t>
            </a:r>
          </a:p>
        </p:txBody>
      </p:sp>
      <p:sp>
        <p:nvSpPr>
          <p:cNvPr id="5" name="Slide Number Placeholder 4"/>
          <p:cNvSpPr>
            <a:spLocks noGrp="1"/>
          </p:cNvSpPr>
          <p:nvPr>
            <p:ph type="sldNum" sz="quarter" idx="11"/>
          </p:nvPr>
        </p:nvSpPr>
        <p:spPr/>
        <p:txBody>
          <a:bodyPr/>
          <a:lstStyle/>
          <a:p>
            <a:pPr>
              <a:defRPr/>
            </a:pPr>
            <a:fld id="{35A2962A-FD48-4A2A-9595-A2DA962848A3}" type="slidenum">
              <a:rPr lang="en-US" smtClean="0"/>
              <a:pPr>
                <a:defRPr/>
              </a:pPr>
              <a:t>3</a:t>
            </a:fld>
            <a:endParaRPr lang="en-US"/>
          </a:p>
        </p:txBody>
      </p:sp>
    </p:spTree>
    <p:extLst>
      <p:ext uri="{BB962C8B-B14F-4D97-AF65-F5344CB8AC3E}">
        <p14:creationId xmlns:p14="http://schemas.microsoft.com/office/powerpoint/2010/main" val="2942673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solidFill>
                  <a:srgbClr val="C8CA78"/>
                </a:solidFill>
                <a:cs typeface="Arial" pitchFamily="34" charset="0"/>
              </a:rPr>
              <a:t>In 2006 growing season, after Rita hit eastern TX and LA shores;  RiceTec was looking at hybrid and varietal rice responses to high salt contents in the fields and in greenhouse</a:t>
            </a:r>
            <a:br>
              <a:rPr lang="en-US" dirty="0">
                <a:solidFill>
                  <a:srgbClr val="C8CA78"/>
                </a:solidFill>
                <a:cs typeface="Arial" pitchFamily="34" charset="0"/>
              </a:rPr>
            </a:br>
            <a:r>
              <a:rPr lang="en-US" dirty="0">
                <a:solidFill>
                  <a:srgbClr val="C8CA78"/>
                </a:solidFill>
                <a:cs typeface="Arial" pitchFamily="34" charset="0"/>
              </a:rPr>
              <a:t> </a:t>
            </a:r>
            <a:r>
              <a:rPr lang="en-US" dirty="0">
                <a:cs typeface="Arial" pitchFamily="34" charset="0"/>
              </a:rPr>
              <a:t>GIS helped to select right soils and farms for that study:</a:t>
            </a:r>
          </a:p>
          <a:p>
            <a:r>
              <a:rPr lang="en-US" dirty="0">
                <a:cs typeface="Arial" pitchFamily="34" charset="0"/>
              </a:rPr>
              <a:t>Soil affected by saline surge in LA was matched to unaffected soil in TX. Then TX soil was mixed with increasing amount of sea salt to plant rice grow-outs.</a:t>
            </a:r>
          </a:p>
        </p:txBody>
      </p:sp>
    </p:spTree>
    <p:extLst>
      <p:ext uri="{BB962C8B-B14F-4D97-AF65-F5344CB8AC3E}">
        <p14:creationId xmlns:p14="http://schemas.microsoft.com/office/powerpoint/2010/main" val="639789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6851"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cs typeface="Arial" pitchFamily="34" charset="0"/>
              </a:rPr>
              <a:t>Rice was able to germinate in all flats, but flood killed all in LA soil.</a:t>
            </a:r>
          </a:p>
        </p:txBody>
      </p:sp>
    </p:spTree>
    <p:extLst>
      <p:ext uri="{BB962C8B-B14F-4D97-AF65-F5344CB8AC3E}">
        <p14:creationId xmlns:p14="http://schemas.microsoft.com/office/powerpoint/2010/main" val="1475146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BF2D07-BE00-46D7-9A8B-F19A28D35E92}" type="slidenum">
              <a:rPr lang="en-US"/>
              <a:pPr/>
              <a:t>19</a:t>
            </a:fld>
            <a:endParaRPr lang="en-US"/>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2755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Damage to the agriculture along TX gulf coast by hurricane Ike, 2008.</a:t>
            </a:r>
          </a:p>
        </p:txBody>
      </p:sp>
      <p:sp>
        <p:nvSpPr>
          <p:cNvPr id="4" name="Date Placeholder 3"/>
          <p:cNvSpPr>
            <a:spLocks noGrp="1"/>
          </p:cNvSpPr>
          <p:nvPr>
            <p:ph type="dt" idx="10"/>
          </p:nvPr>
        </p:nvSpPr>
        <p:spPr/>
        <p:txBody>
          <a:bodyPr/>
          <a:lstStyle/>
          <a:p>
            <a:r>
              <a:rPr lang="en-US"/>
              <a:t>http://www.landviser.com</a:t>
            </a:r>
          </a:p>
        </p:txBody>
      </p:sp>
      <p:sp>
        <p:nvSpPr>
          <p:cNvPr id="5" name="Slide Number Placeholder 4"/>
          <p:cNvSpPr>
            <a:spLocks noGrp="1"/>
          </p:cNvSpPr>
          <p:nvPr>
            <p:ph type="sldNum" sz="quarter" idx="11"/>
          </p:nvPr>
        </p:nvSpPr>
        <p:spPr/>
        <p:txBody>
          <a:bodyPr/>
          <a:lstStyle/>
          <a:p>
            <a:fld id="{120645F6-F878-4FA6-BD21-99FAB9C4B9F5}" type="slidenum">
              <a:rPr lang="en-US" smtClean="0"/>
              <a:pPr/>
              <a:t>23</a:t>
            </a:fld>
            <a:endParaRPr lang="en-US"/>
          </a:p>
        </p:txBody>
      </p:sp>
    </p:spTree>
    <p:extLst>
      <p:ext uri="{BB962C8B-B14F-4D97-AF65-F5344CB8AC3E}">
        <p14:creationId xmlns:p14="http://schemas.microsoft.com/office/powerpoint/2010/main" val="1122948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1731"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cs typeface="Arial" pitchFamily="34" charset="0"/>
              </a:rPr>
              <a:t>I choose to show-case salt-tolerance study today as we have just been hit by hurricane Ike on this facility and many rice farmers around the area report damage. Although first rice crop was already harvested, the ratoon crop was completely wiped out by saline surge. But this is only beginning of the problem…Many farmers are devastated and worry if they can plant rice next year in saline soil and rice is pretty much the only crop they can grow on these low land soils…</a:t>
            </a:r>
          </a:p>
        </p:txBody>
      </p:sp>
    </p:spTree>
    <p:extLst>
      <p:ext uri="{BB962C8B-B14F-4D97-AF65-F5344CB8AC3E}">
        <p14:creationId xmlns:p14="http://schemas.microsoft.com/office/powerpoint/2010/main" val="2860349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A0F624C-0F1D-4D8F-BC6A-1818D47D7D95}" type="slidenum">
              <a:rPr lang="en-US" smtClean="0"/>
              <a:pPr/>
              <a:t>26</a:t>
            </a:fld>
            <a:endParaRPr lang="en-US"/>
          </a:p>
        </p:txBody>
      </p:sp>
    </p:spTree>
    <p:extLst>
      <p:ext uri="{BB962C8B-B14F-4D97-AF65-F5344CB8AC3E}">
        <p14:creationId xmlns:p14="http://schemas.microsoft.com/office/powerpoint/2010/main" val="1235528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A0F624C-0F1D-4D8F-BC6A-1818D47D7D95}" type="slidenum">
              <a:rPr lang="en-US" smtClean="0"/>
              <a:pPr/>
              <a:t>27</a:t>
            </a:fld>
            <a:endParaRPr lang="en-US"/>
          </a:p>
        </p:txBody>
      </p:sp>
    </p:spTree>
    <p:extLst>
      <p:ext uri="{BB962C8B-B14F-4D97-AF65-F5344CB8AC3E}">
        <p14:creationId xmlns:p14="http://schemas.microsoft.com/office/powerpoint/2010/main" val="2175312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http://www.landviser.com</a:t>
            </a:r>
          </a:p>
        </p:txBody>
      </p:sp>
      <p:sp>
        <p:nvSpPr>
          <p:cNvPr id="5" name="Slide Number Placeholder 4"/>
          <p:cNvSpPr>
            <a:spLocks noGrp="1"/>
          </p:cNvSpPr>
          <p:nvPr>
            <p:ph type="sldNum" sz="quarter" idx="11"/>
          </p:nvPr>
        </p:nvSpPr>
        <p:spPr/>
        <p:txBody>
          <a:bodyPr/>
          <a:lstStyle/>
          <a:p>
            <a:fld id="{120645F6-F878-4FA6-BD21-99FAB9C4B9F5}" type="slidenum">
              <a:rPr lang="en-US" smtClean="0"/>
              <a:pPr/>
              <a:t>30</a:t>
            </a:fld>
            <a:endParaRPr lang="en-US"/>
          </a:p>
        </p:txBody>
      </p:sp>
    </p:spTree>
    <p:extLst>
      <p:ext uri="{BB962C8B-B14F-4D97-AF65-F5344CB8AC3E}">
        <p14:creationId xmlns:p14="http://schemas.microsoft.com/office/powerpoint/2010/main" val="687085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http://www.landviser.com</a:t>
            </a:r>
          </a:p>
        </p:txBody>
      </p:sp>
      <p:sp>
        <p:nvSpPr>
          <p:cNvPr id="5" name="Slide Number Placeholder 4"/>
          <p:cNvSpPr>
            <a:spLocks noGrp="1"/>
          </p:cNvSpPr>
          <p:nvPr>
            <p:ph type="sldNum" sz="quarter" idx="11"/>
          </p:nvPr>
        </p:nvSpPr>
        <p:spPr/>
        <p:txBody>
          <a:bodyPr/>
          <a:lstStyle/>
          <a:p>
            <a:fld id="{120645F6-F878-4FA6-BD21-99FAB9C4B9F5}" type="slidenum">
              <a:rPr lang="en-US" smtClean="0"/>
              <a:pPr/>
              <a:t>31</a:t>
            </a:fld>
            <a:endParaRPr lang="en-US"/>
          </a:p>
        </p:txBody>
      </p:sp>
    </p:spTree>
    <p:extLst>
      <p:ext uri="{BB962C8B-B14F-4D97-AF65-F5344CB8AC3E}">
        <p14:creationId xmlns:p14="http://schemas.microsoft.com/office/powerpoint/2010/main" val="2353328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r>
              <a:rPr lang="en-US"/>
              <a:t>http://www.landviser.com</a:t>
            </a:r>
          </a:p>
        </p:txBody>
      </p:sp>
      <p:sp>
        <p:nvSpPr>
          <p:cNvPr id="5" name="Slide Number Placeholder 4"/>
          <p:cNvSpPr>
            <a:spLocks noGrp="1"/>
          </p:cNvSpPr>
          <p:nvPr>
            <p:ph type="sldNum" sz="quarter" idx="11"/>
          </p:nvPr>
        </p:nvSpPr>
        <p:spPr/>
        <p:txBody>
          <a:bodyPr/>
          <a:lstStyle/>
          <a:p>
            <a:pPr>
              <a:defRPr/>
            </a:pPr>
            <a:fld id="{35A2962A-FD48-4A2A-9595-A2DA962848A3}" type="slidenum">
              <a:rPr lang="en-US" smtClean="0"/>
              <a:pPr>
                <a:defRPr/>
              </a:pPr>
              <a:t>36</a:t>
            </a:fld>
            <a:endParaRPr lang="en-US"/>
          </a:p>
        </p:txBody>
      </p:sp>
    </p:spTree>
    <p:extLst>
      <p:ext uri="{BB962C8B-B14F-4D97-AF65-F5344CB8AC3E}">
        <p14:creationId xmlns:p14="http://schemas.microsoft.com/office/powerpoint/2010/main" val="299076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kumimoji="1" lang="en-US" sz="1200" kern="1200" dirty="0">
                <a:solidFill>
                  <a:schemeClr val="tx1"/>
                </a:solidFill>
                <a:effectLst/>
                <a:latin typeface="Times New Roman" pitchFamily="18" charset="0"/>
                <a:ea typeface="+mn-ea"/>
                <a:cs typeface="+mn-cs"/>
              </a:rPr>
              <a:t>Soil salinity is routinely evaluated in the labs from electrical conductivity of liquid soil saturation extract (</a:t>
            </a:r>
            <a:r>
              <a:rPr kumimoji="1" lang="en-US" sz="1200" kern="1200" dirty="0" err="1">
                <a:solidFill>
                  <a:schemeClr val="tx1"/>
                </a:solidFill>
                <a:effectLst/>
                <a:latin typeface="Times New Roman" pitchFamily="18" charset="0"/>
                <a:ea typeface="+mn-ea"/>
                <a:cs typeface="+mn-cs"/>
              </a:rPr>
              <a:t>ECe</a:t>
            </a:r>
            <a:r>
              <a:rPr kumimoji="1" lang="en-US" sz="1200" kern="1200" dirty="0">
                <a:solidFill>
                  <a:schemeClr val="tx1"/>
                </a:solidFill>
                <a:effectLst/>
                <a:latin typeface="Times New Roman" pitchFamily="18" charset="0"/>
                <a:ea typeface="+mn-ea"/>
                <a:cs typeface="+mn-cs"/>
              </a:rPr>
              <a:t>). The resulted total salinity is reported either directly in conductivity units (</a:t>
            </a:r>
            <a:r>
              <a:rPr kumimoji="1" lang="en-US" sz="1200" kern="1200" dirty="0" err="1">
                <a:solidFill>
                  <a:schemeClr val="tx1"/>
                </a:solidFill>
                <a:effectLst/>
                <a:latin typeface="Times New Roman" pitchFamily="18" charset="0"/>
                <a:ea typeface="+mn-ea"/>
                <a:cs typeface="+mn-cs"/>
              </a:rPr>
              <a:t>dS</a:t>
            </a:r>
            <a:r>
              <a:rPr kumimoji="1" lang="en-US" sz="1200" kern="1200" dirty="0">
                <a:solidFill>
                  <a:schemeClr val="tx1"/>
                </a:solidFill>
                <a:effectLst/>
                <a:latin typeface="Times New Roman" pitchFamily="18" charset="0"/>
                <a:ea typeface="+mn-ea"/>
                <a:cs typeface="+mn-cs"/>
              </a:rPr>
              <a:t>/m) or converted to TDS (total dissolved solids) concentration in ppm (parts per million) using formula: 1 </a:t>
            </a:r>
            <a:r>
              <a:rPr kumimoji="1" lang="en-US" sz="1200" kern="1200" dirty="0" err="1">
                <a:solidFill>
                  <a:schemeClr val="tx1"/>
                </a:solidFill>
                <a:effectLst/>
                <a:latin typeface="Times New Roman" pitchFamily="18" charset="0"/>
                <a:ea typeface="+mn-ea"/>
                <a:cs typeface="+mn-cs"/>
              </a:rPr>
              <a:t>dS</a:t>
            </a:r>
            <a:r>
              <a:rPr kumimoji="1" lang="en-US" sz="1200" kern="1200" dirty="0">
                <a:solidFill>
                  <a:schemeClr val="tx1"/>
                </a:solidFill>
                <a:effectLst/>
                <a:latin typeface="Times New Roman" pitchFamily="18" charset="0"/>
                <a:ea typeface="+mn-ea"/>
                <a:cs typeface="+mn-cs"/>
              </a:rPr>
              <a:t>/m = 1 </a:t>
            </a:r>
            <a:r>
              <a:rPr kumimoji="1" lang="en-US" sz="1200" kern="1200" dirty="0" err="1">
                <a:solidFill>
                  <a:schemeClr val="tx1"/>
                </a:solidFill>
                <a:effectLst/>
                <a:latin typeface="Times New Roman" pitchFamily="18" charset="0"/>
                <a:ea typeface="+mn-ea"/>
                <a:cs typeface="+mn-cs"/>
              </a:rPr>
              <a:t>mS</a:t>
            </a:r>
            <a:r>
              <a:rPr kumimoji="1" lang="en-US" sz="1200" kern="1200" dirty="0">
                <a:solidFill>
                  <a:schemeClr val="tx1"/>
                </a:solidFill>
                <a:effectLst/>
                <a:latin typeface="Times New Roman" pitchFamily="18" charset="0"/>
                <a:ea typeface="+mn-ea"/>
                <a:cs typeface="+mn-cs"/>
              </a:rPr>
              <a:t>/cm = 1 </a:t>
            </a:r>
            <a:r>
              <a:rPr kumimoji="1" lang="en-US" sz="1200" kern="1200" dirty="0" err="1">
                <a:solidFill>
                  <a:schemeClr val="tx1"/>
                </a:solidFill>
                <a:effectLst/>
                <a:latin typeface="Times New Roman" pitchFamily="18" charset="0"/>
                <a:ea typeface="+mn-ea"/>
                <a:cs typeface="+mn-cs"/>
              </a:rPr>
              <a:t>mmho</a:t>
            </a:r>
            <a:r>
              <a:rPr kumimoji="1" lang="en-US" sz="1200" kern="1200" dirty="0">
                <a:solidFill>
                  <a:schemeClr val="tx1"/>
                </a:solidFill>
                <a:effectLst/>
                <a:latin typeface="Times New Roman" pitchFamily="18" charset="0"/>
                <a:ea typeface="+mn-ea"/>
                <a:cs typeface="+mn-cs"/>
              </a:rPr>
              <a:t>/cm = 640 ppm = 640 mg/L= 0.64 g/L=0.064%.</a:t>
            </a:r>
            <a:endParaRPr lang="en-US" dirty="0"/>
          </a:p>
        </p:txBody>
      </p:sp>
      <p:sp>
        <p:nvSpPr>
          <p:cNvPr id="4" name="Date Placeholder 3"/>
          <p:cNvSpPr>
            <a:spLocks noGrp="1"/>
          </p:cNvSpPr>
          <p:nvPr>
            <p:ph type="dt" idx="10"/>
          </p:nvPr>
        </p:nvSpPr>
        <p:spPr/>
        <p:txBody>
          <a:bodyPr/>
          <a:lstStyle/>
          <a:p>
            <a:pPr>
              <a:defRPr/>
            </a:pPr>
            <a:r>
              <a:rPr lang="en-US"/>
              <a:t>http://www.landviser.com</a:t>
            </a:r>
          </a:p>
        </p:txBody>
      </p:sp>
      <p:sp>
        <p:nvSpPr>
          <p:cNvPr id="5" name="Slide Number Placeholder 4"/>
          <p:cNvSpPr>
            <a:spLocks noGrp="1"/>
          </p:cNvSpPr>
          <p:nvPr>
            <p:ph type="sldNum" sz="quarter" idx="11"/>
          </p:nvPr>
        </p:nvSpPr>
        <p:spPr/>
        <p:txBody>
          <a:bodyPr/>
          <a:lstStyle/>
          <a:p>
            <a:pPr>
              <a:defRPr/>
            </a:pPr>
            <a:fld id="{35A2962A-FD48-4A2A-9595-A2DA962848A3}" type="slidenum">
              <a:rPr lang="en-US" smtClean="0"/>
              <a:pPr>
                <a:defRPr/>
              </a:pPr>
              <a:t>4</a:t>
            </a:fld>
            <a:endParaRPr lang="en-US"/>
          </a:p>
        </p:txBody>
      </p:sp>
    </p:spTree>
    <p:extLst>
      <p:ext uri="{BB962C8B-B14F-4D97-AF65-F5344CB8AC3E}">
        <p14:creationId xmlns:p14="http://schemas.microsoft.com/office/powerpoint/2010/main" val="15515938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http://www.landviser.com</a:t>
            </a:r>
          </a:p>
        </p:txBody>
      </p:sp>
      <p:sp>
        <p:nvSpPr>
          <p:cNvPr id="5" name="Slide Number Placeholder 4"/>
          <p:cNvSpPr>
            <a:spLocks noGrp="1"/>
          </p:cNvSpPr>
          <p:nvPr>
            <p:ph type="sldNum" sz="quarter" idx="11"/>
          </p:nvPr>
        </p:nvSpPr>
        <p:spPr/>
        <p:txBody>
          <a:bodyPr/>
          <a:lstStyle/>
          <a:p>
            <a:fld id="{120645F6-F878-4FA6-BD21-99FAB9C4B9F5}" type="slidenum">
              <a:rPr lang="en-US" smtClean="0"/>
              <a:pPr/>
              <a:t>38</a:t>
            </a:fld>
            <a:endParaRPr lang="en-US"/>
          </a:p>
        </p:txBody>
      </p:sp>
    </p:spTree>
    <p:extLst>
      <p:ext uri="{BB962C8B-B14F-4D97-AF65-F5344CB8AC3E}">
        <p14:creationId xmlns:p14="http://schemas.microsoft.com/office/powerpoint/2010/main" val="335284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a:t>http://www.landviser.com</a:t>
            </a:r>
          </a:p>
        </p:txBody>
      </p:sp>
      <p:sp>
        <p:nvSpPr>
          <p:cNvPr id="5" name="Slide Number Placeholder 4"/>
          <p:cNvSpPr>
            <a:spLocks noGrp="1"/>
          </p:cNvSpPr>
          <p:nvPr>
            <p:ph type="sldNum" sz="quarter" idx="11"/>
          </p:nvPr>
        </p:nvSpPr>
        <p:spPr/>
        <p:txBody>
          <a:bodyPr/>
          <a:lstStyle/>
          <a:p>
            <a:fld id="{BA00720E-438E-4761-924C-59AC5101A43F}" type="slidenum">
              <a:rPr lang="en-US" smtClean="0"/>
              <a:pPr/>
              <a:t>5</a:t>
            </a:fld>
            <a:endParaRPr lang="en-US"/>
          </a:p>
        </p:txBody>
      </p:sp>
    </p:spTree>
    <p:extLst>
      <p:ext uri="{BB962C8B-B14F-4D97-AF65-F5344CB8AC3E}">
        <p14:creationId xmlns:p14="http://schemas.microsoft.com/office/powerpoint/2010/main" val="417831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a:p>
        </p:txBody>
      </p:sp>
    </p:spTree>
    <p:extLst>
      <p:ext uri="{BB962C8B-B14F-4D97-AF65-F5344CB8AC3E}">
        <p14:creationId xmlns:p14="http://schemas.microsoft.com/office/powerpoint/2010/main" val="2421167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290513" indent="-290513">
              <a:defRPr/>
            </a:pPr>
            <a:r>
              <a:rPr lang="en-US" b="1" dirty="0">
                <a:solidFill>
                  <a:schemeClr val="accent1"/>
                </a:solidFill>
                <a:latin typeface="Univers" pitchFamily="34" charset="0"/>
              </a:rPr>
              <a:t>As ER an SP techniques are complimentary, </a:t>
            </a:r>
            <a:r>
              <a:rPr lang="en-US" b="1" dirty="0" err="1">
                <a:solidFill>
                  <a:schemeClr val="accent1"/>
                </a:solidFill>
                <a:latin typeface="Univers" pitchFamily="34" charset="0"/>
              </a:rPr>
              <a:t>Landmapper</a:t>
            </a:r>
            <a:r>
              <a:rPr lang="en-US" b="1" dirty="0">
                <a:solidFill>
                  <a:schemeClr val="accent1"/>
                </a:solidFill>
                <a:latin typeface="Univers" pitchFamily="34" charset="0"/>
              </a:rPr>
              <a:t> ERM-02 is a most portable system which combines both measurements in a hand-held</a:t>
            </a:r>
            <a:r>
              <a:rPr lang="en-US" b="1" baseline="0" dirty="0">
                <a:solidFill>
                  <a:schemeClr val="accent1"/>
                </a:solidFill>
                <a:latin typeface="Univers" pitchFamily="34" charset="0"/>
              </a:rPr>
              <a:t> design.</a:t>
            </a:r>
            <a:endParaRPr lang="en-US" b="1" dirty="0">
              <a:solidFill>
                <a:schemeClr val="accent1"/>
              </a:solidFill>
              <a:latin typeface="Univers" pitchFamily="34" charset="0"/>
            </a:endParaRPr>
          </a:p>
          <a:p>
            <a:pPr marL="290513" indent="-290513">
              <a:defRPr/>
            </a:pPr>
            <a:endParaRPr lang="en-US" b="1" dirty="0">
              <a:solidFill>
                <a:schemeClr val="accent1"/>
              </a:solidFill>
              <a:latin typeface="Univers" pitchFamily="34" charset="0"/>
            </a:endParaRPr>
          </a:p>
          <a:p>
            <a:pPr marL="290513" indent="-290513">
              <a:defRPr/>
            </a:pPr>
            <a:r>
              <a:rPr lang="en-US" b="1" dirty="0">
                <a:solidFill>
                  <a:schemeClr val="accent1"/>
                </a:solidFill>
                <a:latin typeface="Univers" pitchFamily="34" charset="0"/>
              </a:rPr>
              <a:t>Electrical resistivity or conductivity</a:t>
            </a:r>
            <a:endParaRPr lang="en-US" b="1" dirty="0">
              <a:latin typeface="Univers" pitchFamily="34" charset="0"/>
            </a:endParaRPr>
          </a:p>
          <a:p>
            <a:pPr marL="517525" lvl="1" indent="-112713">
              <a:defRPr/>
            </a:pPr>
            <a:r>
              <a:rPr lang="en-US" b="1" dirty="0">
                <a:latin typeface="Univers" pitchFamily="34" charset="0"/>
              </a:rPr>
              <a:t>EC-mapping (four-electrode probe)</a:t>
            </a:r>
          </a:p>
          <a:p>
            <a:pPr marL="517525" lvl="1" indent="-112713">
              <a:defRPr/>
            </a:pPr>
            <a:r>
              <a:rPr lang="en-US" b="1" dirty="0">
                <a:latin typeface="Univers" pitchFamily="34" charset="0"/>
              </a:rPr>
              <a:t>vertical electrical sounding (VES) – down to 30 m (100 ft)</a:t>
            </a:r>
          </a:p>
          <a:p>
            <a:pPr marL="290513" indent="-290513">
              <a:defRPr/>
            </a:pPr>
            <a:r>
              <a:rPr lang="en-US" b="1" dirty="0">
                <a:solidFill>
                  <a:schemeClr val="accent1"/>
                </a:solidFill>
                <a:latin typeface="Univers" pitchFamily="34" charset="0"/>
              </a:rPr>
              <a:t>Electrical potential</a:t>
            </a:r>
            <a:endParaRPr lang="en-US" b="1" dirty="0">
              <a:latin typeface="Univers" pitchFamily="34" charset="0"/>
            </a:endParaRPr>
          </a:p>
          <a:p>
            <a:pPr marL="517525" lvl="1" indent="-112713">
              <a:defRPr/>
            </a:pPr>
            <a:r>
              <a:rPr lang="en-US" b="1" dirty="0">
                <a:latin typeface="Univers" pitchFamily="34" charset="0"/>
              </a:rPr>
              <a:t>self-potential method (SP)</a:t>
            </a:r>
          </a:p>
          <a:p>
            <a:pPr>
              <a:defRPr/>
            </a:pPr>
            <a:endParaRPr lang="en-US" dirty="0"/>
          </a:p>
        </p:txBody>
      </p:sp>
      <p:sp>
        <p:nvSpPr>
          <p:cNvPr id="23556" name="Date Placeholder 3"/>
          <p:cNvSpPr>
            <a:spLocks noGrp="1"/>
          </p:cNvSpPr>
          <p:nvPr>
            <p:ph type="dt" sz="quarter" idx="1"/>
          </p:nvPr>
        </p:nvSpPr>
        <p:spPr>
          <a:noFill/>
        </p:spPr>
        <p:txBody>
          <a:bodyPr/>
          <a:lstStyle/>
          <a:p>
            <a:r>
              <a:rPr lang="en-US"/>
              <a:t>http://www.landviser.com</a:t>
            </a:r>
          </a:p>
        </p:txBody>
      </p:sp>
      <p:sp>
        <p:nvSpPr>
          <p:cNvPr id="23557" name="Slide Number Placeholder 4"/>
          <p:cNvSpPr>
            <a:spLocks noGrp="1"/>
          </p:cNvSpPr>
          <p:nvPr>
            <p:ph type="sldNum" sz="quarter" idx="5"/>
          </p:nvPr>
        </p:nvSpPr>
        <p:spPr>
          <a:noFill/>
        </p:spPr>
        <p:txBody>
          <a:bodyPr/>
          <a:lstStyle/>
          <a:p>
            <a:fld id="{460910D6-EDB8-453A-B31C-6B66434C9851}" type="slidenum">
              <a:rPr lang="en-US" smtClean="0"/>
              <a:pPr/>
              <a:t>7</a:t>
            </a:fld>
            <a:endParaRPr lang="en-US"/>
          </a:p>
        </p:txBody>
      </p:sp>
    </p:spTree>
    <p:extLst>
      <p:ext uri="{BB962C8B-B14F-4D97-AF65-F5344CB8AC3E}">
        <p14:creationId xmlns:p14="http://schemas.microsoft.com/office/powerpoint/2010/main" val="10669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r>
              <a:rPr lang="en-US"/>
              <a:t>http://www.landviser.com</a:t>
            </a:r>
          </a:p>
        </p:txBody>
      </p:sp>
      <p:sp>
        <p:nvSpPr>
          <p:cNvPr id="5" name="Slide Number Placeholder 4"/>
          <p:cNvSpPr>
            <a:spLocks noGrp="1"/>
          </p:cNvSpPr>
          <p:nvPr>
            <p:ph type="sldNum" sz="quarter" idx="11"/>
          </p:nvPr>
        </p:nvSpPr>
        <p:spPr/>
        <p:txBody>
          <a:bodyPr/>
          <a:lstStyle/>
          <a:p>
            <a:pPr>
              <a:defRPr/>
            </a:pPr>
            <a:fld id="{35A2962A-FD48-4A2A-9595-A2DA962848A3}" type="slidenum">
              <a:rPr lang="en-US" smtClean="0"/>
              <a:pPr>
                <a:defRPr/>
              </a:pPr>
              <a:t>8</a:t>
            </a:fld>
            <a:endParaRPr lang="en-US"/>
          </a:p>
        </p:txBody>
      </p:sp>
    </p:spTree>
    <p:extLst>
      <p:ext uri="{BB962C8B-B14F-4D97-AF65-F5344CB8AC3E}">
        <p14:creationId xmlns:p14="http://schemas.microsoft.com/office/powerpoint/2010/main" val="3546524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pPr>
              <a:defRPr/>
            </a:pPr>
            <a:r>
              <a:rPr lang="en-US"/>
              <a:t>http://www.landviser.com</a:t>
            </a:r>
          </a:p>
        </p:txBody>
      </p:sp>
      <p:sp>
        <p:nvSpPr>
          <p:cNvPr id="5" name="Slide Number Placeholder 4"/>
          <p:cNvSpPr>
            <a:spLocks noGrp="1"/>
          </p:cNvSpPr>
          <p:nvPr>
            <p:ph type="sldNum" sz="quarter" idx="11"/>
          </p:nvPr>
        </p:nvSpPr>
        <p:spPr/>
        <p:txBody>
          <a:bodyPr/>
          <a:lstStyle/>
          <a:p>
            <a:pPr>
              <a:defRPr/>
            </a:pPr>
            <a:fld id="{35A2962A-FD48-4A2A-9595-A2DA962848A3}" type="slidenum">
              <a:rPr lang="en-US" smtClean="0"/>
              <a:pPr>
                <a:defRPr/>
              </a:pPr>
              <a:t>9</a:t>
            </a:fld>
            <a:endParaRPr lang="en-US"/>
          </a:p>
        </p:txBody>
      </p:sp>
    </p:spTree>
    <p:extLst>
      <p:ext uri="{BB962C8B-B14F-4D97-AF65-F5344CB8AC3E}">
        <p14:creationId xmlns:p14="http://schemas.microsoft.com/office/powerpoint/2010/main" val="4259508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Date Placeholder 3"/>
          <p:cNvSpPr>
            <a:spLocks noGrp="1"/>
          </p:cNvSpPr>
          <p:nvPr>
            <p:ph type="dt" idx="10"/>
          </p:nvPr>
        </p:nvSpPr>
        <p:spPr/>
        <p:txBody>
          <a:bodyPr/>
          <a:lstStyle/>
          <a:p>
            <a:r>
              <a:rPr lang="en-US">
                <a:solidFill>
                  <a:prstClr val="black"/>
                </a:solidFill>
              </a:rPr>
              <a:t>http://www.landviser.com</a:t>
            </a:r>
          </a:p>
        </p:txBody>
      </p:sp>
      <p:sp>
        <p:nvSpPr>
          <p:cNvPr id="5" name="Slide Number Placeholder 4"/>
          <p:cNvSpPr>
            <a:spLocks noGrp="1"/>
          </p:cNvSpPr>
          <p:nvPr>
            <p:ph type="sldNum" sz="quarter" idx="11"/>
          </p:nvPr>
        </p:nvSpPr>
        <p:spPr/>
        <p:txBody>
          <a:bodyPr/>
          <a:lstStyle/>
          <a:p>
            <a:fld id="{120645F6-F878-4FA6-BD21-99FAB9C4B9F5}"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785725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cs typeface="Arial" pitchFamily="34" charset="0"/>
              </a:rPr>
              <a:t>Here in red the salinity was well above 1000 ppm and even 3000 in the beginning of the season. Salinity dropped </a:t>
            </a:r>
            <a:r>
              <a:rPr lang="en-US" dirty="0" err="1">
                <a:cs typeface="Arial" pitchFamily="34" charset="0"/>
              </a:rPr>
              <a:t>sinificantly</a:t>
            </a:r>
            <a:r>
              <a:rPr lang="en-US" dirty="0">
                <a:cs typeface="Arial" pitchFamily="34" charset="0"/>
              </a:rPr>
              <a:t> but still was above 750 ppm. Nevertheless hybrids gave a decent yield.</a:t>
            </a:r>
          </a:p>
        </p:txBody>
      </p:sp>
    </p:spTree>
    <p:extLst>
      <p:ext uri="{BB962C8B-B14F-4D97-AF65-F5344CB8AC3E}">
        <p14:creationId xmlns:p14="http://schemas.microsoft.com/office/powerpoint/2010/main" val="3164888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landviser.biz/"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endParaRPr lang="en-US"/>
          </a:p>
        </p:txBody>
      </p:sp>
      <p:sp>
        <p:nvSpPr>
          <p:cNvPr id="17" name="Footer Placeholder 16"/>
          <p:cNvSpPr>
            <a:spLocks noGrp="1"/>
          </p:cNvSpPr>
          <p:nvPr>
            <p:ph type="ftr" sz="quarter" idx="11"/>
          </p:nvPr>
        </p:nvSpPr>
        <p:spPr/>
        <p:txBody>
          <a:bodyPr/>
          <a:lstStyle/>
          <a:p>
            <a:r>
              <a:rPr lang="en-US"/>
              <a:t>http://www.landviser.com</a:t>
            </a:r>
          </a:p>
        </p:txBody>
      </p:sp>
      <p:sp>
        <p:nvSpPr>
          <p:cNvPr id="29" name="Slide Number Placeholder 28"/>
          <p:cNvSpPr>
            <a:spLocks noGrp="1"/>
          </p:cNvSpPr>
          <p:nvPr>
            <p:ph type="sldNum" sz="quarter" idx="12"/>
          </p:nvPr>
        </p:nvSpPr>
        <p:spPr/>
        <p:txBody>
          <a:bodyPr/>
          <a:lstStyle/>
          <a:p>
            <a:fld id="{2F1910CF-06EC-4D36-ADF6-563971E8ABFD}"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http://www.landviser.com</a:t>
            </a:r>
          </a:p>
        </p:txBody>
      </p:sp>
      <p:sp>
        <p:nvSpPr>
          <p:cNvPr id="6" name="Slide Number Placeholder 5"/>
          <p:cNvSpPr>
            <a:spLocks noGrp="1"/>
          </p:cNvSpPr>
          <p:nvPr>
            <p:ph type="sldNum" sz="quarter" idx="12"/>
          </p:nvPr>
        </p:nvSpPr>
        <p:spPr/>
        <p:txBody>
          <a:bodyPr/>
          <a:lstStyle/>
          <a:p>
            <a:fld id="{D928722D-A122-454D-9BF2-AC9457A336D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http://www.landviser.com</a:t>
            </a:r>
          </a:p>
        </p:txBody>
      </p:sp>
      <p:sp>
        <p:nvSpPr>
          <p:cNvPr id="6" name="Slide Number Placeholder 5"/>
          <p:cNvSpPr>
            <a:spLocks noGrp="1"/>
          </p:cNvSpPr>
          <p:nvPr>
            <p:ph type="sldNum" sz="quarter" idx="12"/>
          </p:nvPr>
        </p:nvSpPr>
        <p:spPr/>
        <p:txBody>
          <a:bodyPr/>
          <a:lstStyle/>
          <a:p>
            <a:fld id="{380F7D19-AB53-4A60-B513-7E93869F4CC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356350"/>
            <a:ext cx="2133600" cy="365125"/>
          </a:xfrm>
        </p:spPr>
        <p:txBody>
          <a:bodyPr/>
          <a:lstStyle>
            <a:lvl1pPr>
              <a:defRPr smtClean="0"/>
            </a:lvl1pPr>
          </a:lstStyle>
          <a:p>
            <a:pPr>
              <a:defRPr/>
            </a:pPr>
            <a:fld id="{96A9AA6D-F3C6-4A1E-A4BC-509BD75E3BC1}" type="datetimeFigureOut">
              <a:rPr lang="en-US"/>
              <a:pPr>
                <a:defRPr/>
              </a:pPr>
              <a:t>9/15/2017</a:t>
            </a:fld>
            <a:endParaRPr lang="en-US" dirty="0"/>
          </a:p>
        </p:txBody>
      </p:sp>
      <p:sp>
        <p:nvSpPr>
          <p:cNvPr id="5" name="Footer Placeholder 4"/>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smtClean="0"/>
            </a:lvl1pPr>
          </a:lstStyle>
          <a:p>
            <a:pPr>
              <a:defRPr/>
            </a:pPr>
            <a:fld id="{40F9B4B6-55CA-4815-B7E1-DD069BC1469C}" type="slidenum">
              <a:rPr lang="en-US"/>
              <a:pPr>
                <a:defRPr/>
              </a:pPr>
              <a:t>‹#›</a:t>
            </a:fld>
            <a:endParaRPr lang="en-US" dirty="0"/>
          </a:p>
        </p:txBody>
      </p:sp>
    </p:spTree>
    <p:extLst>
      <p:ext uri="{BB962C8B-B14F-4D97-AF65-F5344CB8AC3E}">
        <p14:creationId xmlns:p14="http://schemas.microsoft.com/office/powerpoint/2010/main" val="876597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B3121637-AD81-4092-83B0-420E83D25BFC}" type="datetimeFigureOut">
              <a:rPr lang="ru-RU"/>
              <a:pPr>
                <a:defRPr/>
              </a:pPr>
              <a:t>15.09.2017</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fld id="{396B1554-40EC-4805-A958-4F46FB80482C}" type="slidenum">
              <a:rPr lang="ru-RU" altLang="en-US"/>
              <a:pPr/>
              <a:t>‹#›</a:t>
            </a:fld>
            <a:endParaRPr lang="ru-RU" altLang="en-US"/>
          </a:p>
        </p:txBody>
      </p:sp>
    </p:spTree>
    <p:extLst>
      <p:ext uri="{BB962C8B-B14F-4D97-AF65-F5344CB8AC3E}">
        <p14:creationId xmlns:p14="http://schemas.microsoft.com/office/powerpoint/2010/main" val="3383151797"/>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0800" y="0"/>
            <a:ext cx="6553200" cy="1066800"/>
          </a:xfrm>
        </p:spPr>
        <p:txBody>
          <a:bodyPr>
            <a:normAutofit/>
          </a:bodyPr>
          <a:lstStyle>
            <a:lvl1pPr>
              <a:defRPr sz="3200" u="sng" baseline="0">
                <a:solidFill>
                  <a:srgbClr val="002060"/>
                </a:solidFill>
              </a:defRPr>
            </a:lvl1pPr>
          </a:lstStyle>
          <a:p>
            <a:r>
              <a:rPr kumimoji="0" lang="en-US" dirty="0"/>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pic>
        <p:nvPicPr>
          <p:cNvPr id="9" name="Picture 8">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2449975" cy="762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http://www.landviser.com</a:t>
            </a:r>
          </a:p>
        </p:txBody>
      </p:sp>
      <p:sp>
        <p:nvSpPr>
          <p:cNvPr id="6" name="Slide Number Placeholder 5"/>
          <p:cNvSpPr>
            <a:spLocks noGrp="1"/>
          </p:cNvSpPr>
          <p:nvPr>
            <p:ph type="sldNum" sz="quarter" idx="12"/>
          </p:nvPr>
        </p:nvSpPr>
        <p:spPr>
          <a:xfrm>
            <a:off x="7924800" y="6416675"/>
            <a:ext cx="762000" cy="365125"/>
          </a:xfrm>
        </p:spPr>
        <p:txBody>
          <a:bodyPr/>
          <a:lstStyle/>
          <a:p>
            <a:fld id="{E24A2662-9612-41D5-AD6E-73972E95277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http://www.landviser.com</a:t>
            </a:r>
          </a:p>
        </p:txBody>
      </p:sp>
      <p:sp>
        <p:nvSpPr>
          <p:cNvPr id="7" name="Slide Number Placeholder 6"/>
          <p:cNvSpPr>
            <a:spLocks noGrp="1"/>
          </p:cNvSpPr>
          <p:nvPr>
            <p:ph type="sldNum" sz="quarter" idx="12"/>
          </p:nvPr>
        </p:nvSpPr>
        <p:spPr/>
        <p:txBody>
          <a:bodyPr/>
          <a:lstStyle/>
          <a:p>
            <a:fld id="{27F2CB4A-FCC4-4F5A-9C4D-446E3503751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http://www.landviser.com</a:t>
            </a:r>
          </a:p>
        </p:txBody>
      </p:sp>
      <p:sp>
        <p:nvSpPr>
          <p:cNvPr id="9" name="Slide Number Placeholder 8"/>
          <p:cNvSpPr>
            <a:spLocks noGrp="1"/>
          </p:cNvSpPr>
          <p:nvPr>
            <p:ph type="sldNum" sz="quarter" idx="12"/>
          </p:nvPr>
        </p:nvSpPr>
        <p:spPr/>
        <p:txBody>
          <a:bodyPr/>
          <a:lstStyle/>
          <a:p>
            <a:fld id="{368BF2DB-8B15-483A-A76A-4DA92AA025F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http://www.landviser.com</a:t>
            </a:r>
          </a:p>
        </p:txBody>
      </p:sp>
      <p:sp>
        <p:nvSpPr>
          <p:cNvPr id="5" name="Slide Number Placeholder 4"/>
          <p:cNvSpPr>
            <a:spLocks noGrp="1"/>
          </p:cNvSpPr>
          <p:nvPr>
            <p:ph type="sldNum" sz="quarter" idx="12"/>
          </p:nvPr>
        </p:nvSpPr>
        <p:spPr/>
        <p:txBody>
          <a:bodyPr/>
          <a:lstStyle/>
          <a:p>
            <a:fld id="{A384B235-46E3-4EFB-99A6-EE5B48EE0C8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http://www.landviser.com</a:t>
            </a:r>
          </a:p>
        </p:txBody>
      </p:sp>
      <p:sp>
        <p:nvSpPr>
          <p:cNvPr id="4" name="Slide Number Placeholder 3"/>
          <p:cNvSpPr>
            <a:spLocks noGrp="1"/>
          </p:cNvSpPr>
          <p:nvPr>
            <p:ph type="sldNum" sz="quarter" idx="12"/>
          </p:nvPr>
        </p:nvSpPr>
        <p:spPr/>
        <p:txBody>
          <a:bodyPr/>
          <a:lstStyle/>
          <a:p>
            <a:fld id="{0C239E9F-1314-48A9-99EB-23706E80032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http://www.landviser.com</a:t>
            </a:r>
          </a:p>
        </p:txBody>
      </p:sp>
      <p:sp>
        <p:nvSpPr>
          <p:cNvPr id="7" name="Slide Number Placeholder 6"/>
          <p:cNvSpPr>
            <a:spLocks noGrp="1"/>
          </p:cNvSpPr>
          <p:nvPr>
            <p:ph type="sldNum" sz="quarter" idx="12"/>
          </p:nvPr>
        </p:nvSpPr>
        <p:spPr/>
        <p:txBody>
          <a:bodyPr/>
          <a:lstStyle/>
          <a:p>
            <a:fld id="{218A102C-4FE0-41B6-86FE-CC96C55F750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http://www.landviser.com</a:t>
            </a:r>
          </a:p>
        </p:txBody>
      </p:sp>
      <p:sp>
        <p:nvSpPr>
          <p:cNvPr id="7" name="Slide Number Placeholder 6"/>
          <p:cNvSpPr>
            <a:spLocks noGrp="1"/>
          </p:cNvSpPr>
          <p:nvPr>
            <p:ph type="sldNum" sz="quarter" idx="12"/>
          </p:nvPr>
        </p:nvSpPr>
        <p:spPr/>
        <p:txBody>
          <a:bodyPr/>
          <a:lstStyle/>
          <a:p>
            <a:fld id="{B661A287-0A9F-4BD7-B16A-090A28186C0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en-US"/>
              <a:t>http://www.landviser.com</a:t>
            </a: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70689BB-CE5C-400C-92CC-3109EF3D035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8" r:id="rId12"/>
    <p:sldLayoutId id="2147483689" r:id="rId13"/>
  </p:sldLayoutIdLst>
  <p:hf sldNum="0"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4133/SAGEEP.28-001"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7.e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cid:image005.png@01CD09D3.78A96810" TargetMode="External"/><Relationship Id="rId3" Type="http://schemas.openxmlformats.org/officeDocument/2006/relationships/image" Target="../media/image64.png"/><Relationship Id="rId7" Type="http://schemas.openxmlformats.org/officeDocument/2006/relationships/image" Target="cid:image001.png@01CD09D3.78A96810" TargetMode="External"/><Relationship Id="rId12"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image" Target="cid:image004.png@01CD09D3.78A96810" TargetMode="External"/><Relationship Id="rId5" Type="http://schemas.openxmlformats.org/officeDocument/2006/relationships/image" Target="../media/image66.png"/><Relationship Id="rId10" Type="http://schemas.openxmlformats.org/officeDocument/2006/relationships/image" Target="../media/image69.png"/><Relationship Id="rId4" Type="http://schemas.openxmlformats.org/officeDocument/2006/relationships/image" Target="../media/image65.png"/><Relationship Id="rId9" Type="http://schemas.openxmlformats.org/officeDocument/2006/relationships/image" Target="cid:image002.png@01CD09D3.78A96810" TargetMode="External"/><Relationship Id="rId14" Type="http://schemas.openxmlformats.org/officeDocument/2006/relationships/hyperlink" Target="http://www.landviser.ne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25315" y="838200"/>
            <a:ext cx="8493370" cy="1828800"/>
          </a:xfrm>
        </p:spPr>
        <p:txBody>
          <a:bodyPr>
            <a:noAutofit/>
          </a:bodyPr>
          <a:lstStyle/>
          <a:p>
            <a:r>
              <a:rPr lang="en-US" sz="3600" dirty="0">
                <a:solidFill>
                  <a:srgbClr val="002060"/>
                </a:solidFill>
                <a:effectLst/>
              </a:rPr>
              <a:t>OPTIMIZING IN-Situ soil salinity mapping with LANDMAPPER®</a:t>
            </a:r>
          </a:p>
        </p:txBody>
      </p:sp>
      <p:sp>
        <p:nvSpPr>
          <p:cNvPr id="2051" name="Rectangle 3"/>
          <p:cNvSpPr>
            <a:spLocks noGrp="1" noChangeArrowheads="1"/>
          </p:cNvSpPr>
          <p:nvPr>
            <p:ph type="subTitle" idx="1"/>
          </p:nvPr>
        </p:nvSpPr>
        <p:spPr>
          <a:xfrm>
            <a:off x="457200" y="2971800"/>
            <a:ext cx="8077200" cy="1828800"/>
          </a:xfrm>
        </p:spPr>
        <p:txBody>
          <a:bodyPr>
            <a:normAutofit lnSpcReduction="10000"/>
          </a:bodyPr>
          <a:lstStyle/>
          <a:p>
            <a:endParaRPr lang="en-US" sz="2400" dirty="0"/>
          </a:p>
          <a:p>
            <a:r>
              <a:rPr lang="en-US" dirty="0"/>
              <a:t>Larisa Golovko, PhD</a:t>
            </a:r>
          </a:p>
          <a:p>
            <a:r>
              <a:rPr lang="en-US" b="1" dirty="0"/>
              <a:t>Landviser LLC and RiceTec Inc</a:t>
            </a:r>
            <a:r>
              <a:rPr lang="en-US" dirty="0"/>
              <a:t>, </a:t>
            </a:r>
          </a:p>
          <a:p>
            <a:r>
              <a:rPr lang="en-US" dirty="0"/>
              <a:t>Houston, TX</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49502" cy="1083090"/>
          </a:xfrm>
          <a:prstGeom prst="rect">
            <a:avLst/>
          </a:prstGeom>
        </p:spPr>
      </p:pic>
      <p:sp>
        <p:nvSpPr>
          <p:cNvPr id="2" name="TextBox 1"/>
          <p:cNvSpPr txBox="1"/>
          <p:nvPr/>
        </p:nvSpPr>
        <p:spPr>
          <a:xfrm>
            <a:off x="152400" y="5334000"/>
            <a:ext cx="5638800" cy="1384995"/>
          </a:xfrm>
          <a:prstGeom prst="rect">
            <a:avLst/>
          </a:prstGeom>
          <a:noFill/>
        </p:spPr>
        <p:txBody>
          <a:bodyPr wrap="square" rtlCol="0">
            <a:spAutoFit/>
          </a:bodyPr>
          <a:lstStyle/>
          <a:p>
            <a:r>
              <a:rPr lang="en-US" sz="1600" b="1" dirty="0">
                <a:solidFill>
                  <a:schemeClr val="tx1">
                    <a:lumMod val="95000"/>
                    <a:lumOff val="5000"/>
                  </a:schemeClr>
                </a:solidFill>
              </a:rPr>
              <a:t>Presented at </a:t>
            </a:r>
          </a:p>
          <a:p>
            <a:r>
              <a:rPr lang="en-US" sz="1600" dirty="0">
                <a:solidFill>
                  <a:schemeClr val="accent5">
                    <a:lumMod val="50000"/>
                  </a:schemeClr>
                </a:solidFill>
              </a:rPr>
              <a:t>Agricultural Geophysics and Material Properties. Symposium on the Application of Geophysics to Engineering and Environmental Problems 2015: pp. 1-11.</a:t>
            </a:r>
            <a:endParaRPr lang="en-US" sz="1200" i="1" dirty="0">
              <a:solidFill>
                <a:schemeClr val="tx1">
                  <a:lumMod val="95000"/>
                  <a:lumOff val="5000"/>
                </a:schemeClr>
              </a:solidFill>
            </a:endParaRPr>
          </a:p>
          <a:p>
            <a:r>
              <a:rPr lang="en-US" sz="1800" i="1" u="sng" dirty="0">
                <a:solidFill>
                  <a:schemeClr val="tx1">
                    <a:lumMod val="95000"/>
                    <a:lumOff val="5000"/>
                  </a:schemeClr>
                </a:solidFill>
                <a:hlinkClick r:id="rId3"/>
              </a:rPr>
              <a:t>https://doi.org/10.4133/SAGEEP.28-001</a:t>
            </a:r>
            <a:r>
              <a:rPr lang="en-US" sz="1800" i="1" dirty="0">
                <a:solidFill>
                  <a:schemeClr val="tx1">
                    <a:lumMod val="95000"/>
                    <a:lumOff val="5000"/>
                  </a:schemeClr>
                </a:solidFill>
              </a:rPr>
              <a:t>  </a:t>
            </a:r>
            <a:endParaRPr lang="en-US" sz="1200" i="1" dirty="0">
              <a:solidFill>
                <a:schemeClr val="tx1">
                  <a:lumMod val="95000"/>
                  <a:lumOff val="5000"/>
                </a:schemeClr>
              </a:solidFill>
            </a:endParaRP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13072" b="25381"/>
          <a:stretch/>
        </p:blipFill>
        <p:spPr>
          <a:xfrm>
            <a:off x="6019800" y="4724400"/>
            <a:ext cx="3000000" cy="190500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SCF1135.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5486400"/>
            <a:ext cx="8229600" cy="1143000"/>
          </a:xfrm>
          <a:solidFill>
            <a:schemeClr val="accent5">
              <a:lumMod val="60000"/>
              <a:lumOff val="40000"/>
            </a:schemeClr>
          </a:solidFill>
        </p:spPr>
        <p:txBody>
          <a:bodyPr>
            <a:normAutofit/>
          </a:bodyPr>
          <a:lstStyle/>
          <a:p>
            <a:r>
              <a:rPr lang="en-US" sz="3200" dirty="0">
                <a:solidFill>
                  <a:schemeClr val="tx2"/>
                </a:solidFill>
              </a:rPr>
              <a:t>Measuring EC of saturated soil paste in standard four-electrode cells</a:t>
            </a:r>
          </a:p>
        </p:txBody>
      </p:sp>
    </p:spTree>
    <p:extLst>
      <p:ext uri="{BB962C8B-B14F-4D97-AF65-F5344CB8AC3E}">
        <p14:creationId xmlns:p14="http://schemas.microsoft.com/office/powerpoint/2010/main" val="135857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076" t="13022" r="12337" b="7935"/>
          <a:stretch/>
        </p:blipFill>
        <p:spPr bwMode="auto">
          <a:xfrm>
            <a:off x="152400" y="0"/>
            <a:ext cx="876293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4533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9 4 2008 001.jpg"/>
          <p:cNvPicPr>
            <a:picLocks noChangeAspect="1"/>
          </p:cNvPicPr>
          <p:nvPr/>
        </p:nvPicPr>
        <p:blipFill rotWithShape="1">
          <a:blip r:embed="rId2" cstate="print"/>
          <a:srcRect l="39286" t="11418" r="22429" b="3810"/>
          <a:stretch/>
        </p:blipFill>
        <p:spPr>
          <a:xfrm>
            <a:off x="5643155" y="1037732"/>
            <a:ext cx="3500845" cy="5813737"/>
          </a:xfrm>
          <a:prstGeom prst="rect">
            <a:avLst/>
          </a:prstGeom>
        </p:spPr>
      </p:pic>
      <p:sp>
        <p:nvSpPr>
          <p:cNvPr id="2" name="Title 1"/>
          <p:cNvSpPr>
            <a:spLocks noGrp="1"/>
          </p:cNvSpPr>
          <p:nvPr>
            <p:ph type="title"/>
          </p:nvPr>
        </p:nvSpPr>
        <p:spPr/>
        <p:txBody>
          <a:bodyPr/>
          <a:lstStyle/>
          <a:p>
            <a:r>
              <a:rPr lang="en-US" dirty="0"/>
              <a:t>Rice is flooded and flushed</a:t>
            </a:r>
          </a:p>
        </p:txBody>
      </p:sp>
      <p:pic>
        <p:nvPicPr>
          <p:cNvPr id="9" name="Picture 7" descr="megaenv102006"/>
          <p:cNvPicPr>
            <a:picLocks noChangeAspect="1" noChangeArrowheads="1"/>
          </p:cNvPicPr>
          <p:nvPr/>
        </p:nvPicPr>
        <p:blipFill>
          <a:blip r:embed="rId3" cstate="print">
            <a:extLst>
              <a:ext uri="{28A0092B-C50C-407E-A947-70E740481C1C}">
                <a14:useLocalDpi xmlns:a14="http://schemas.microsoft.com/office/drawing/2010/main" val="0"/>
              </a:ext>
            </a:extLst>
          </a:blip>
          <a:srcRect l="1822" t="2817" r="1961" b="8450"/>
          <a:stretch>
            <a:fillRect/>
          </a:stretch>
        </p:blipFill>
        <p:spPr bwMode="auto">
          <a:xfrm>
            <a:off x="0" y="1037732"/>
            <a:ext cx="4876800" cy="58202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00" y="4260669"/>
            <a:ext cx="2895600" cy="2590800"/>
          </a:xfrm>
          <a:prstGeom prst="rect">
            <a:avLst/>
          </a:prstGeom>
        </p:spPr>
      </p:pic>
    </p:spTree>
    <p:extLst>
      <p:ext uri="{BB962C8B-B14F-4D97-AF65-F5344CB8AC3E}">
        <p14:creationId xmlns:p14="http://schemas.microsoft.com/office/powerpoint/2010/main" val="884615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0" y="0"/>
            <a:ext cx="4419600" cy="1447800"/>
          </a:xfrm>
        </p:spPr>
        <p:txBody>
          <a:bodyPr/>
          <a:lstStyle/>
          <a:p>
            <a:r>
              <a:rPr lang="en-US" dirty="0"/>
              <a:t>2005 - Katrina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0982" y="1600199"/>
            <a:ext cx="8412018" cy="4874895"/>
          </a:xfrm>
        </p:spPr>
      </p:pic>
    </p:spTree>
    <p:extLst>
      <p:ext uri="{BB962C8B-B14F-4D97-AF65-F5344CB8AC3E}">
        <p14:creationId xmlns:p14="http://schemas.microsoft.com/office/powerpoint/2010/main" val="709769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124200" y="0"/>
            <a:ext cx="6019800" cy="914400"/>
          </a:xfrm>
        </p:spPr>
        <p:txBody>
          <a:bodyPr>
            <a:normAutofit/>
          </a:bodyPr>
          <a:lstStyle/>
          <a:p>
            <a:r>
              <a:rPr lang="en-US" u="sng" dirty="0">
                <a:solidFill>
                  <a:srgbClr val="002060"/>
                </a:solidFill>
                <a:effectLst>
                  <a:outerShdw blurRad="38100" dist="38100" dir="2700000" algn="tl">
                    <a:srgbClr val="000000">
                      <a:alpha val="43137"/>
                    </a:srgbClr>
                  </a:outerShdw>
                </a:effectLst>
                <a:latin typeface="Arial" charset="0"/>
              </a:rPr>
              <a:t>2005 – Rita</a:t>
            </a:r>
            <a:endParaRPr lang="en-US" b="1" u="sng" dirty="0">
              <a:solidFill>
                <a:srgbClr val="002060"/>
              </a:solidFill>
              <a:effectLst>
                <a:outerShdw blurRad="38100" dist="38100" dir="2700000" algn="tl">
                  <a:srgbClr val="000000">
                    <a:alpha val="43137"/>
                  </a:srgbClr>
                </a:outerShdw>
              </a:effectLst>
              <a:latin typeface="Arial" charset="0"/>
            </a:endParaRPr>
          </a:p>
        </p:txBody>
      </p:sp>
      <p:sp>
        <p:nvSpPr>
          <p:cNvPr id="2" name="Rectangle 1"/>
          <p:cNvSpPr/>
          <p:nvPr/>
        </p:nvSpPr>
        <p:spPr>
          <a:xfrm>
            <a:off x="7848600" y="228600"/>
            <a:ext cx="4572000" cy="461665"/>
          </a:xfrm>
          <a:prstGeom prst="rect">
            <a:avLst/>
          </a:prstGeom>
        </p:spPr>
        <p:txBody>
          <a:bodyPr>
            <a:spAutoFit/>
          </a:bodyPr>
          <a:lstStyle/>
          <a:p>
            <a:r>
              <a:rPr lang="en-US" dirty="0">
                <a:solidFill>
                  <a:prstClr val="black"/>
                </a:solidFill>
              </a:rPr>
              <a:t>.</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310163"/>
            <a:ext cx="8458200" cy="5233511"/>
          </a:xfrm>
          <a:prstGeom prst="rect">
            <a:avLst/>
          </a:prstGeom>
        </p:spPr>
      </p:pic>
    </p:spTree>
    <p:extLst>
      <p:ext uri="{BB962C8B-B14F-4D97-AF65-F5344CB8AC3E}">
        <p14:creationId xmlns:p14="http://schemas.microsoft.com/office/powerpoint/2010/main" val="851900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067584" y="0"/>
            <a:ext cx="5076416" cy="1066800"/>
          </a:xfrm>
        </p:spPr>
        <p:txBody>
          <a:bodyPr>
            <a:normAutofit/>
          </a:bodyPr>
          <a:lstStyle/>
          <a:p>
            <a:r>
              <a:rPr lang="en-US" b="1" dirty="0"/>
              <a:t>Vermilion Parish Field Plots</a:t>
            </a:r>
          </a:p>
        </p:txBody>
      </p:sp>
      <p:sp>
        <p:nvSpPr>
          <p:cNvPr id="13315" name="Rectangle 3"/>
          <p:cNvSpPr>
            <a:spLocks noGrp="1" noChangeArrowheads="1"/>
          </p:cNvSpPr>
          <p:nvPr>
            <p:ph type="body" idx="1"/>
          </p:nvPr>
        </p:nvSpPr>
        <p:spPr>
          <a:xfrm>
            <a:off x="4191000" y="1524000"/>
            <a:ext cx="4953000" cy="1911927"/>
          </a:xfrm>
        </p:spPr>
        <p:txBody>
          <a:bodyPr>
            <a:normAutofit/>
          </a:bodyPr>
          <a:lstStyle/>
          <a:p>
            <a:r>
              <a:rPr lang="en-US" sz="2400" b="1" dirty="0"/>
              <a:t>Planted hybrids along with varietal checks at  the farm.</a:t>
            </a:r>
          </a:p>
          <a:p>
            <a:r>
              <a:rPr lang="en-US" sz="2400" b="1" dirty="0"/>
              <a:t>Variable readings 300 – 1700 ppm in test area</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0908" r="24457"/>
          <a:stretch/>
        </p:blipFill>
        <p:spPr>
          <a:xfrm>
            <a:off x="-13855" y="6927"/>
            <a:ext cx="4081439" cy="68580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2000" y="3332853"/>
            <a:ext cx="4722000" cy="3533245"/>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2169" y="3200400"/>
            <a:ext cx="3553267" cy="2658738"/>
          </a:xfrm>
          <a:prstGeom prst="rect">
            <a:avLst/>
          </a:prstGeom>
        </p:spPr>
      </p:pic>
    </p:spTree>
    <p:extLst>
      <p:ext uri="{BB962C8B-B14F-4D97-AF65-F5344CB8AC3E}">
        <p14:creationId xmlns:p14="http://schemas.microsoft.com/office/powerpoint/2010/main" val="669082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p:cNvSpPr>
          <p:nvPr>
            <p:ph type="title"/>
          </p:nvPr>
        </p:nvSpPr>
        <p:spPr>
          <a:xfrm>
            <a:off x="2438400" y="0"/>
            <a:ext cx="6705600" cy="1524000"/>
          </a:xfrm>
        </p:spPr>
        <p:txBody>
          <a:bodyPr>
            <a:normAutofit fontScale="90000"/>
          </a:bodyPr>
          <a:lstStyle/>
          <a:p>
            <a:r>
              <a:rPr lang="en-US" b="1" dirty="0" err="1"/>
              <a:t>RiceTec</a:t>
            </a:r>
            <a:r>
              <a:rPr lang="en-US" b="1" dirty="0"/>
              <a:t> Hybrids seem to have better tolerance to salt damage than varieties in field as well</a:t>
            </a:r>
          </a:p>
        </p:txBody>
      </p:sp>
      <p:graphicFrame>
        <p:nvGraphicFramePr>
          <p:cNvPr id="190467" name="Object 3"/>
          <p:cNvGraphicFramePr>
            <a:graphicFrameLocks noGrp="1" noChangeAspect="1"/>
          </p:cNvGraphicFramePr>
          <p:nvPr>
            <p:ph idx="1"/>
            <p:extLst>
              <p:ext uri="{D42A27DB-BD31-4B8C-83A1-F6EECF244321}">
                <p14:modId xmlns:p14="http://schemas.microsoft.com/office/powerpoint/2010/main" val="4012427189"/>
              </p:ext>
            </p:extLst>
          </p:nvPr>
        </p:nvGraphicFramePr>
        <p:xfrm>
          <a:off x="457200" y="1676400"/>
          <a:ext cx="8382000" cy="4957838"/>
        </p:xfrm>
        <a:graphic>
          <a:graphicData uri="http://schemas.openxmlformats.org/presentationml/2006/ole">
            <mc:AlternateContent xmlns:mc="http://schemas.openxmlformats.org/markup-compatibility/2006">
              <mc:Choice xmlns:v="urn:schemas-microsoft-com:vml" Requires="v">
                <p:oleObj spid="_x0000_s117793" name="Chart" r:id="rId4" imgW="5531167" imgH="3388552" progId="Excel.Chart.8">
                  <p:embed/>
                </p:oleObj>
              </mc:Choice>
              <mc:Fallback>
                <p:oleObj name="Chart" r:id="rId4" imgW="5531167" imgH="3388552"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676400"/>
                        <a:ext cx="8382000" cy="495783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850356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p:cNvSpPr>
          <p:nvPr>
            <p:ph type="title"/>
          </p:nvPr>
        </p:nvSpPr>
        <p:spPr>
          <a:xfrm>
            <a:off x="0" y="0"/>
            <a:ext cx="9144000" cy="1143000"/>
          </a:xfrm>
        </p:spPr>
        <p:txBody>
          <a:bodyPr>
            <a:normAutofit fontScale="90000"/>
          </a:bodyPr>
          <a:lstStyle/>
          <a:p>
            <a:r>
              <a:rPr lang="en-US" u="sng" dirty="0">
                <a:solidFill>
                  <a:srgbClr val="002060"/>
                </a:solidFill>
              </a:rPr>
              <a:t>Salinity levels for greenhouse study</a:t>
            </a:r>
          </a:p>
        </p:txBody>
      </p:sp>
      <p:pic>
        <p:nvPicPr>
          <p:cNvPr id="180227" name="Picture 3" descr="soil_EC_points"/>
          <p:cNvPicPr>
            <a:picLocks noChangeAspect="1" noChangeArrowheads="1"/>
          </p:cNvPicPr>
          <p:nvPr/>
        </p:nvPicPr>
        <p:blipFill>
          <a:blip r:embed="rId3">
            <a:extLst>
              <a:ext uri="{28A0092B-C50C-407E-A947-70E740481C1C}">
                <a14:useLocalDpi xmlns:a14="http://schemas.microsoft.com/office/drawing/2010/main" val="0"/>
              </a:ext>
            </a:extLst>
          </a:blip>
          <a:srcRect l="10637" t="20601" r="10637" b="25545"/>
          <a:stretch>
            <a:fillRect/>
          </a:stretch>
        </p:blipFill>
        <p:spPr bwMode="auto">
          <a:xfrm>
            <a:off x="228600" y="1155700"/>
            <a:ext cx="8686800" cy="4589463"/>
          </a:xfrm>
          <a:prstGeom prst="rect">
            <a:avLst/>
          </a:prstGeom>
          <a:noFill/>
          <a:ln w="25400">
            <a:solidFill>
              <a:srgbClr val="99CCFF"/>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80257" name="Group 33"/>
          <p:cNvGraphicFramePr>
            <a:graphicFrameLocks noGrp="1"/>
          </p:cNvGraphicFramePr>
          <p:nvPr>
            <p:ph idx="1"/>
          </p:nvPr>
        </p:nvGraphicFramePr>
        <p:xfrm>
          <a:off x="4724400" y="3505200"/>
          <a:ext cx="3733800" cy="2773680"/>
        </p:xfrm>
        <a:graphic>
          <a:graphicData uri="http://schemas.openxmlformats.org/drawingml/2006/table">
            <a:tbl>
              <a:tblPr/>
              <a:tblGrid>
                <a:gridCol w="1866900">
                  <a:extLst>
                    <a:ext uri="{9D8B030D-6E8A-4147-A177-3AD203B41FA5}">
                      <a16:colId xmlns:a16="http://schemas.microsoft.com/office/drawing/2014/main" val="20000"/>
                    </a:ext>
                  </a:extLst>
                </a:gridCol>
                <a:gridCol w="1866900">
                  <a:extLst>
                    <a:ext uri="{9D8B030D-6E8A-4147-A177-3AD203B41FA5}">
                      <a16:colId xmlns:a16="http://schemas.microsoft.com/office/drawing/2014/main" val="20001"/>
                    </a:ext>
                  </a:extLst>
                </a:gridCol>
              </a:tblGrid>
              <a:tr h="298450">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No salt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294 ppm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extLst>
                  <a:ext uri="{0D108BD9-81ED-4DB2-BD59-A6C34878D82A}">
                    <a16:rowId xmlns:a16="http://schemas.microsoft.com/office/drawing/2014/main" val="10000"/>
                  </a:ext>
                </a:extLst>
              </a:tr>
              <a:tr h="300038">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0.5 gm/kg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378 ppm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extLst>
                  <a:ext uri="{0D108BD9-81ED-4DB2-BD59-A6C34878D82A}">
                    <a16:rowId xmlns:a16="http://schemas.microsoft.com/office/drawing/2014/main" val="10001"/>
                  </a:ext>
                </a:extLst>
              </a:tr>
              <a:tr h="298450">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1.0 gm/kg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302 ppm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extLst>
                  <a:ext uri="{0D108BD9-81ED-4DB2-BD59-A6C34878D82A}">
                    <a16:rowId xmlns:a16="http://schemas.microsoft.com/office/drawing/2014/main" val="10002"/>
                  </a:ext>
                </a:extLst>
              </a:tr>
              <a:tr h="300038">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1.5 gm/kg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581 ppm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extLst>
                  <a:ext uri="{0D108BD9-81ED-4DB2-BD59-A6C34878D82A}">
                    <a16:rowId xmlns:a16="http://schemas.microsoft.com/office/drawing/2014/main" val="10003"/>
                  </a:ext>
                </a:extLst>
              </a:tr>
              <a:tr h="298450">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2.0 gm/kg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721 ppm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extLst>
                  <a:ext uri="{0D108BD9-81ED-4DB2-BD59-A6C34878D82A}">
                    <a16:rowId xmlns:a16="http://schemas.microsoft.com/office/drawing/2014/main" val="10004"/>
                  </a:ext>
                </a:extLst>
              </a:tr>
              <a:tr h="300038">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2.3 gm/kg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1043 ppm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3E3A5"/>
                    </a:solidFill>
                  </a:tcPr>
                </a:tc>
                <a:extLst>
                  <a:ext uri="{0D108BD9-81ED-4DB2-BD59-A6C34878D82A}">
                    <a16:rowId xmlns:a16="http://schemas.microsoft.com/office/drawing/2014/main" val="10005"/>
                  </a:ext>
                </a:extLst>
              </a:tr>
              <a:tr h="292100">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a:ln>
                            <a:noFill/>
                          </a:ln>
                          <a:solidFill>
                            <a:schemeClr val="tx1"/>
                          </a:solidFill>
                          <a:effectLst/>
                          <a:latin typeface="Calibri" pitchFamily="34" charset="0"/>
                        </a:rPr>
                        <a:t>LA soil (check)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3E3A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pitchFamily="34" charset="0"/>
                        <a:buNone/>
                        <a:tabLst/>
                      </a:pPr>
                      <a:r>
                        <a:rPr kumimoji="0" lang="en-US" sz="2000" b="1" i="0" u="none" strike="noStrike" cap="none" normalizeH="0" baseline="0" dirty="0">
                          <a:ln>
                            <a:noFill/>
                          </a:ln>
                          <a:solidFill>
                            <a:schemeClr val="tx1"/>
                          </a:solidFill>
                          <a:effectLst/>
                          <a:latin typeface="Calibri" pitchFamily="34" charset="0"/>
                        </a:rPr>
                        <a:t>1570 ppm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3E3A5"/>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00810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5" name="Picture 5" descr="P6220035"/>
          <p:cNvPicPr>
            <a:picLocks noChangeAspect="1" noChangeArrowheads="1"/>
          </p:cNvPicPr>
          <p:nvPr/>
        </p:nvPicPr>
        <p:blipFill>
          <a:blip r:embed="rId3" cstate="print">
            <a:extLst>
              <a:ext uri="{28A0092B-C50C-407E-A947-70E740481C1C}">
                <a14:useLocalDpi xmlns:a14="http://schemas.microsoft.com/office/drawing/2010/main" val="0"/>
              </a:ext>
            </a:extLst>
          </a:blip>
          <a:srcRect b="18777"/>
          <a:stretch>
            <a:fillRect/>
          </a:stretch>
        </p:blipFill>
        <p:spPr bwMode="auto">
          <a:xfrm>
            <a:off x="4876800" y="3276600"/>
            <a:ext cx="38862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descr="P6220027"/>
          <p:cNvPicPr>
            <a:picLocks noChangeAspect="1" noChangeArrowheads="1"/>
          </p:cNvPicPr>
          <p:nvPr/>
        </p:nvPicPr>
        <p:blipFill>
          <a:blip r:embed="rId4" cstate="print">
            <a:extLst>
              <a:ext uri="{28A0092B-C50C-407E-A947-70E740481C1C}">
                <a14:useLocalDpi xmlns:a14="http://schemas.microsoft.com/office/drawing/2010/main" val="0"/>
              </a:ext>
            </a:extLst>
          </a:blip>
          <a:srcRect l="6667" t="4453" r="3334" b="17625"/>
          <a:stretch>
            <a:fillRect/>
          </a:stretch>
        </p:blipFill>
        <p:spPr bwMode="auto">
          <a:xfrm>
            <a:off x="228600" y="228600"/>
            <a:ext cx="41148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94568" name="Picture 8" descr="P6220034"/>
          <p:cNvPicPr>
            <a:picLocks noChangeAspect="1" noChangeArrowheads="1"/>
          </p:cNvPicPr>
          <p:nvPr/>
        </p:nvPicPr>
        <p:blipFill>
          <a:blip r:embed="rId5" cstate="print">
            <a:extLst>
              <a:ext uri="{28A0092B-C50C-407E-A947-70E740481C1C}">
                <a14:useLocalDpi xmlns:a14="http://schemas.microsoft.com/office/drawing/2010/main" val="0"/>
              </a:ext>
            </a:extLst>
          </a:blip>
          <a:srcRect l="3334" r="5000" b="22041"/>
          <a:stretch>
            <a:fillRect/>
          </a:stretch>
        </p:blipFill>
        <p:spPr bwMode="auto">
          <a:xfrm>
            <a:off x="4724400" y="228600"/>
            <a:ext cx="4191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94570" name="Picture 10" descr="P622003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8500" y="-3365500"/>
            <a:ext cx="2879725" cy="2155825"/>
          </a:xfrm>
          <a:prstGeom prst="rect">
            <a:avLst/>
          </a:prstGeom>
          <a:noFill/>
          <a:extLst>
            <a:ext uri="{909E8E84-426E-40DD-AFC4-6F175D3DCCD1}">
              <a14:hiddenFill xmlns:a14="http://schemas.microsoft.com/office/drawing/2010/main">
                <a:solidFill>
                  <a:srgbClr val="FFFFFF"/>
                </a:solidFill>
              </a14:hiddenFill>
            </a:ext>
          </a:extLst>
        </p:spPr>
      </p:pic>
      <p:pic>
        <p:nvPicPr>
          <p:cNvPr id="194571" name="Picture 11" descr="P6220039"/>
          <p:cNvPicPr>
            <a:picLocks noChangeAspect="1" noChangeArrowheads="1"/>
          </p:cNvPicPr>
          <p:nvPr/>
        </p:nvPicPr>
        <p:blipFill>
          <a:blip r:embed="rId7" cstate="print">
            <a:extLst>
              <a:ext uri="{28A0092B-C50C-407E-A947-70E740481C1C}">
                <a14:useLocalDpi xmlns:a14="http://schemas.microsoft.com/office/drawing/2010/main" val="0"/>
              </a:ext>
            </a:extLst>
          </a:blip>
          <a:srcRect b="20560"/>
          <a:stretch>
            <a:fillRect/>
          </a:stretch>
        </p:blipFill>
        <p:spPr bwMode="auto">
          <a:xfrm>
            <a:off x="228600" y="3236913"/>
            <a:ext cx="4038600" cy="2401887"/>
          </a:xfrm>
          <a:prstGeom prst="rect">
            <a:avLst/>
          </a:prstGeom>
          <a:noFill/>
          <a:extLst>
            <a:ext uri="{909E8E84-426E-40DD-AFC4-6F175D3DCCD1}">
              <a14:hiddenFill xmlns:a14="http://schemas.microsoft.com/office/drawing/2010/main">
                <a:solidFill>
                  <a:srgbClr val="FFFFFF"/>
                </a:solidFill>
              </a14:hiddenFill>
            </a:ext>
          </a:extLst>
        </p:spPr>
      </p:pic>
      <p:sp>
        <p:nvSpPr>
          <p:cNvPr id="194573" name="Rectangle 13"/>
          <p:cNvSpPr>
            <a:spLocks noGrp="1"/>
          </p:cNvSpPr>
          <p:nvPr>
            <p:ph type="title"/>
          </p:nvPr>
        </p:nvSpPr>
        <p:spPr>
          <a:xfrm>
            <a:off x="228600" y="5791200"/>
            <a:ext cx="8763000" cy="914400"/>
          </a:xfrm>
        </p:spPr>
        <p:txBody>
          <a:bodyPr>
            <a:normAutofit fontScale="90000"/>
          </a:bodyPr>
          <a:lstStyle/>
          <a:p>
            <a:r>
              <a:rPr lang="en-US" u="sng" dirty="0">
                <a:solidFill>
                  <a:srgbClr val="002060"/>
                </a:solidFill>
              </a:rPr>
              <a:t>Hybrids can withstand salinity up to 1000 ppm</a:t>
            </a:r>
          </a:p>
        </p:txBody>
      </p:sp>
    </p:spTree>
    <p:extLst>
      <p:ext uri="{BB962C8B-B14F-4D97-AF65-F5344CB8AC3E}">
        <p14:creationId xmlns:p14="http://schemas.microsoft.com/office/powerpoint/2010/main" val="1164204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ChangeAspect="1"/>
          </p:cNvGraphicFramePr>
          <p:nvPr>
            <p:extLst>
              <p:ext uri="{D42A27DB-BD31-4B8C-83A1-F6EECF244321}">
                <p14:modId xmlns:p14="http://schemas.microsoft.com/office/powerpoint/2010/main" val="2519929036"/>
              </p:ext>
            </p:extLst>
          </p:nvPr>
        </p:nvGraphicFramePr>
        <p:xfrm>
          <a:off x="457200" y="1281329"/>
          <a:ext cx="8458200" cy="5350723"/>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p:cNvSpPr>
            <a:spLocks noGrp="1"/>
          </p:cNvSpPr>
          <p:nvPr>
            <p:ph type="title"/>
          </p:nvPr>
        </p:nvSpPr>
        <p:spPr>
          <a:xfrm>
            <a:off x="3733799" y="0"/>
            <a:ext cx="5410201" cy="1417638"/>
          </a:xfrm>
        </p:spPr>
        <p:txBody>
          <a:bodyPr>
            <a:normAutofit/>
          </a:bodyPr>
          <a:lstStyle/>
          <a:p>
            <a:r>
              <a:rPr lang="en-US" sz="3600" u="sng" dirty="0">
                <a:solidFill>
                  <a:srgbClr val="002060"/>
                </a:solidFill>
                <a:effectLst>
                  <a:outerShdw blurRad="38100" dist="38100" dir="2700000" algn="tl">
                    <a:srgbClr val="000000">
                      <a:alpha val="43137"/>
                    </a:srgbClr>
                  </a:outerShdw>
                </a:effectLst>
              </a:rPr>
              <a:t>% of Healthy Plants on Flooded Salty Soil</a:t>
            </a:r>
          </a:p>
        </p:txBody>
      </p:sp>
      <p:sp>
        <p:nvSpPr>
          <p:cNvPr id="6" name="5-Point Star 5"/>
          <p:cNvSpPr/>
          <p:nvPr/>
        </p:nvSpPr>
        <p:spPr>
          <a:xfrm>
            <a:off x="4775200" y="2286000"/>
            <a:ext cx="338667"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p:cNvSpPr/>
          <p:nvPr/>
        </p:nvSpPr>
        <p:spPr>
          <a:xfrm>
            <a:off x="5520267" y="2819400"/>
            <a:ext cx="338667"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7552267" y="2362200"/>
            <a:ext cx="338667"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5842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Salinity – persistent problem of irrigated agriculture </a:t>
            </a:r>
          </a:p>
        </p:txBody>
      </p:sp>
      <p:graphicFrame>
        <p:nvGraphicFramePr>
          <p:cNvPr id="4" name="Object 3"/>
          <p:cNvGraphicFramePr>
            <a:graphicFrameLocks noChangeAspect="1"/>
          </p:cNvGraphicFramePr>
          <p:nvPr>
            <p:extLst>
              <p:ext uri="{D42A27DB-BD31-4B8C-83A1-F6EECF244321}">
                <p14:modId xmlns:p14="http://schemas.microsoft.com/office/powerpoint/2010/main" val="3671289270"/>
              </p:ext>
            </p:extLst>
          </p:nvPr>
        </p:nvGraphicFramePr>
        <p:xfrm>
          <a:off x="584200" y="1752600"/>
          <a:ext cx="8026400" cy="4648200"/>
        </p:xfrm>
        <a:graphic>
          <a:graphicData uri="http://schemas.openxmlformats.org/presentationml/2006/ole">
            <mc:AlternateContent xmlns:mc="http://schemas.openxmlformats.org/markup-compatibility/2006">
              <mc:Choice xmlns:v="urn:schemas-microsoft-com:vml" Requires="v">
                <p:oleObj spid="_x0000_s108581" name="Photo Editor Photo" r:id="rId3" imgW="3946667" imgH="2956816" progId="MSPhotoEd.3">
                  <p:embed/>
                </p:oleObj>
              </mc:Choice>
              <mc:Fallback>
                <p:oleObj name="Photo Editor Photo" r:id="rId3" imgW="3946667" imgH="2956816" progId="MSPhotoEd.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200" y="1752600"/>
                        <a:ext cx="8026400" cy="4648200"/>
                      </a:xfrm>
                      <a:prstGeom prst="rect">
                        <a:avLst/>
                      </a:prstGeom>
                      <a:noFill/>
                      <a:ln>
                        <a:noFill/>
                      </a:ln>
                    </p:spPr>
                  </p:pic>
                </p:oleObj>
              </mc:Fallback>
            </mc:AlternateContent>
          </a:graphicData>
        </a:graphic>
      </p:graphicFrame>
      <p:sp>
        <p:nvSpPr>
          <p:cNvPr id="5" name="Rectangle 3"/>
          <p:cNvSpPr txBox="1">
            <a:spLocks noChangeArrowheads="1"/>
          </p:cNvSpPr>
          <p:nvPr/>
        </p:nvSpPr>
        <p:spPr>
          <a:xfrm rot="10800000" flipV="1">
            <a:off x="3048000" y="2133600"/>
            <a:ext cx="4876800" cy="914400"/>
          </a:xfrm>
          <a:prstGeom prst="rect">
            <a:avLst/>
          </a:prstGeom>
        </p:spPr>
        <p:txBody>
          <a:bodyPr vert="horz" anchor="ctr">
            <a:normAutofit fontScale="97500"/>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3200" b="1" u="sng" kern="1200" cap="none" baseline="0">
                <a:ln w="6350">
                  <a:noFill/>
                </a:ln>
                <a:solidFill>
                  <a:srgbClr val="002060"/>
                </a:solidFill>
                <a:effectLst>
                  <a:outerShdw blurRad="114300" dist="101600" dir="2700000" algn="tl" rotWithShape="0">
                    <a:srgbClr val="000000">
                      <a:alpha val="40000"/>
                    </a:srgbClr>
                  </a:outerShdw>
                </a:effectLst>
                <a:latin typeface="+mj-lt"/>
                <a:ea typeface="+mj-ea"/>
                <a:cs typeface="+mj-cs"/>
              </a:defRPr>
            </a:lvl1pPr>
          </a:lstStyle>
          <a:p>
            <a:pPr algn="r"/>
            <a:r>
              <a:rPr lang="en-US" dirty="0"/>
              <a:t>Canal seepage </a:t>
            </a:r>
          </a:p>
        </p:txBody>
      </p:sp>
    </p:spTree>
    <p:extLst>
      <p:ext uri="{BB962C8B-B14F-4D97-AF65-F5344CB8AC3E}">
        <p14:creationId xmlns:p14="http://schemas.microsoft.com/office/powerpoint/2010/main" val="725897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2008 - Ike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5993" y="1295399"/>
            <a:ext cx="8513207" cy="5257801"/>
          </a:xfrm>
        </p:spPr>
      </p:pic>
    </p:spTree>
    <p:extLst>
      <p:ext uri="{BB962C8B-B14F-4D97-AF65-F5344CB8AC3E}">
        <p14:creationId xmlns:p14="http://schemas.microsoft.com/office/powerpoint/2010/main" val="2841127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0"/>
            <a:ext cx="6705600" cy="1676400"/>
          </a:xfrm>
        </p:spPr>
        <p:txBody>
          <a:bodyPr>
            <a:normAutofit/>
          </a:bodyPr>
          <a:lstStyle/>
          <a:p>
            <a:pPr algn="r"/>
            <a:r>
              <a:rPr lang="en-US" dirty="0"/>
              <a:t>Ike – 2 weeks before </a:t>
            </a:r>
            <a:br>
              <a:rPr lang="en-US" dirty="0"/>
            </a:br>
            <a:r>
              <a:rPr lang="en-US" dirty="0"/>
              <a:t>AGI-CSA-ASA-SSSA Meeting in Houston</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37333"/>
          <a:stretch/>
        </p:blipFill>
        <p:spPr>
          <a:xfrm>
            <a:off x="-23546" y="1676400"/>
            <a:ext cx="9167546" cy="4700451"/>
          </a:xfrm>
          <a:prstGeom prst="rect">
            <a:avLst/>
          </a:prstGeom>
        </p:spPr>
      </p:pic>
    </p:spTree>
    <p:extLst>
      <p:ext uri="{BB962C8B-B14F-4D97-AF65-F5344CB8AC3E}">
        <p14:creationId xmlns:p14="http://schemas.microsoft.com/office/powerpoint/2010/main" val="4071348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rmAutofit fontScale="90000"/>
          </a:bodyPr>
          <a:lstStyle/>
          <a:p>
            <a:r>
              <a:rPr lang="en-US" dirty="0" err="1"/>
              <a:t>RiceTec</a:t>
            </a:r>
            <a:r>
              <a:rPr lang="en-US" dirty="0"/>
              <a:t> reassures farmers hit by storm surge</a:t>
            </a: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20875"/>
            <a:ext cx="3085188" cy="47085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423" y="3275111"/>
            <a:ext cx="5028977" cy="3354289"/>
          </a:xfrm>
          <a:prstGeom prst="rect">
            <a:avLst/>
          </a:prstGeom>
        </p:spPr>
      </p:pic>
      <p:pic>
        <p:nvPicPr>
          <p:cNvPr id="6"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1750" y="990600"/>
            <a:ext cx="4234850" cy="2410968"/>
          </a:xfrm>
          <a:prstGeom prst="rect">
            <a:avLst/>
          </a:prstGeom>
        </p:spPr>
      </p:pic>
    </p:spTree>
    <p:extLst>
      <p:ext uri="{BB962C8B-B14F-4D97-AF65-F5344CB8AC3E}">
        <p14:creationId xmlns:p14="http://schemas.microsoft.com/office/powerpoint/2010/main" val="529136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7003" y="0"/>
            <a:ext cx="6528288" cy="6858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0199" y="0"/>
            <a:ext cx="3725091" cy="3408580"/>
          </a:xfrm>
          <a:prstGeom prst="rect">
            <a:avLst/>
          </a:prstGeom>
        </p:spPr>
      </p:pic>
      <p:pic>
        <p:nvPicPr>
          <p:cNvPr id="6" name="Content Placeholder 5"/>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0" y="1318696"/>
            <a:ext cx="3126377" cy="2110304"/>
          </a:xfr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588251"/>
            <a:ext cx="3402962" cy="2269749"/>
          </a:xfrm>
          <a:prstGeom prst="rect">
            <a:avLst/>
          </a:prstGeom>
        </p:spPr>
      </p:pic>
    </p:spTree>
    <p:extLst>
      <p:ext uri="{BB962C8B-B14F-4D97-AF65-F5344CB8AC3E}">
        <p14:creationId xmlns:p14="http://schemas.microsoft.com/office/powerpoint/2010/main" val="1626388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p:cNvSpPr>
          <p:nvPr>
            <p:ph type="title"/>
          </p:nvPr>
        </p:nvSpPr>
        <p:spPr>
          <a:xfrm>
            <a:off x="4953000" y="0"/>
            <a:ext cx="4191000" cy="3429000"/>
          </a:xfrm>
        </p:spPr>
        <p:txBody>
          <a:bodyPr>
            <a:normAutofit/>
          </a:bodyPr>
          <a:lstStyle/>
          <a:p>
            <a:r>
              <a:rPr lang="en-US" b="1" dirty="0"/>
              <a:t>Saline surges wipe out second rice crop at TX and LA shores but this is only start of the problem</a:t>
            </a:r>
          </a:p>
        </p:txBody>
      </p:sp>
      <p:sp>
        <p:nvSpPr>
          <p:cNvPr id="188419" name="Rectangle 3"/>
          <p:cNvSpPr>
            <a:spLocks noGrp="1"/>
          </p:cNvSpPr>
          <p:nvPr>
            <p:ph type="body" idx="1"/>
          </p:nvPr>
        </p:nvSpPr>
        <p:spPr>
          <a:xfrm>
            <a:off x="76200" y="4648200"/>
            <a:ext cx="4038600" cy="2057400"/>
          </a:xfrm>
        </p:spPr>
        <p:txBody>
          <a:bodyPr>
            <a:normAutofit fontScale="92500" lnSpcReduction="20000"/>
          </a:bodyPr>
          <a:lstStyle/>
          <a:p>
            <a:pPr marL="225425" indent="-225425">
              <a:lnSpc>
                <a:spcPct val="90000"/>
              </a:lnSpc>
            </a:pPr>
            <a:r>
              <a:rPr lang="en-US" sz="2400" b="1" dirty="0">
                <a:latin typeface="+mj-lt"/>
              </a:rPr>
              <a:t>Storm surge brings in salt water</a:t>
            </a:r>
          </a:p>
          <a:p>
            <a:pPr marL="225425" indent="-225425">
              <a:lnSpc>
                <a:spcPct val="90000"/>
              </a:lnSpc>
            </a:pPr>
            <a:r>
              <a:rPr lang="en-US" sz="2400" b="1" dirty="0">
                <a:latin typeface="+mj-lt"/>
              </a:rPr>
              <a:t>Drought leaves it in place</a:t>
            </a:r>
          </a:p>
          <a:p>
            <a:pPr marL="225425" indent="-225425">
              <a:lnSpc>
                <a:spcPct val="90000"/>
              </a:lnSpc>
            </a:pPr>
            <a:r>
              <a:rPr lang="en-US" sz="2400" b="1" dirty="0">
                <a:latin typeface="+mj-lt"/>
              </a:rPr>
              <a:t>High pumping cost reduces options for flushing soil</a:t>
            </a:r>
          </a:p>
          <a:p>
            <a:pPr marL="225425" indent="-225425">
              <a:lnSpc>
                <a:spcPct val="90000"/>
              </a:lnSpc>
            </a:pPr>
            <a:endParaRPr lang="en-US" sz="2400" b="1" dirty="0">
              <a:latin typeface="+mj-lt"/>
            </a:endParaRPr>
          </a:p>
          <a:p>
            <a:pPr marL="225425" indent="-225425">
              <a:lnSpc>
                <a:spcPct val="90000"/>
              </a:lnSpc>
              <a:buFont typeface="Arial" pitchFamily="34" charset="0"/>
              <a:buNone/>
            </a:pPr>
            <a:endParaRPr lang="en-US" sz="2400" dirty="0"/>
          </a:p>
        </p:txBody>
      </p:sp>
      <p:pic>
        <p:nvPicPr>
          <p:cNvPr id="188422" name="Picture 6" descr="Storm Surge Winnie, Tex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3325813"/>
            <a:ext cx="4953000" cy="3303587"/>
          </a:xfrm>
          <a:prstGeom prst="rect">
            <a:avLst/>
          </a:prstGeom>
          <a:noFill/>
          <a:extLst>
            <a:ext uri="{909E8E84-426E-40DD-AFC4-6F175D3DCCD1}">
              <a14:hiddenFill xmlns:a14="http://schemas.microsoft.com/office/drawing/2010/main">
                <a:solidFill>
                  <a:srgbClr val="FFFFFF"/>
                </a:solidFill>
              </a14:hiddenFill>
            </a:ext>
          </a:extLst>
        </p:spPr>
      </p:pic>
      <p:pic>
        <p:nvPicPr>
          <p:cNvPr id="188421" name="Picture 5" descr="Steven White CLXL730 5 Miles From High Isla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319213"/>
            <a:ext cx="4876800" cy="3252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652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years after Rita, </a:t>
            </a:r>
            <a:br>
              <a:rPr lang="en-US" dirty="0"/>
            </a:br>
            <a:r>
              <a:rPr lang="en-US" dirty="0"/>
              <a:t>4 year after Ike</a:t>
            </a:r>
          </a:p>
        </p:txBody>
      </p:sp>
      <p:sp>
        <p:nvSpPr>
          <p:cNvPr id="3" name="Content Placeholder 2"/>
          <p:cNvSpPr>
            <a:spLocks noGrp="1"/>
          </p:cNvSpPr>
          <p:nvPr>
            <p:ph idx="1"/>
          </p:nvPr>
        </p:nvSpPr>
        <p:spPr/>
        <p:txBody>
          <a:bodyPr/>
          <a:lstStyle/>
          <a:p>
            <a:endParaRPr lang="en-US" dirty="0"/>
          </a:p>
        </p:txBody>
      </p:sp>
      <p:pic>
        <p:nvPicPr>
          <p:cNvPr id="4" name="Picture 3" descr="SAM_0012.JPG"/>
          <p:cNvPicPr>
            <a:picLocks noChangeAspect="1"/>
          </p:cNvPicPr>
          <p:nvPr/>
        </p:nvPicPr>
        <p:blipFill>
          <a:blip r:embed="rId2" cstate="print"/>
          <a:stretch>
            <a:fillRect/>
          </a:stretch>
        </p:blipFill>
        <p:spPr>
          <a:xfrm>
            <a:off x="304800" y="1219200"/>
            <a:ext cx="6553200" cy="5529263"/>
          </a:xfrm>
          <a:prstGeom prst="rect">
            <a:avLst/>
          </a:prstGeom>
        </p:spPr>
      </p:pic>
      <p:sp>
        <p:nvSpPr>
          <p:cNvPr id="5" name="Title 1"/>
          <p:cNvSpPr txBox="1">
            <a:spLocks/>
          </p:cNvSpPr>
          <p:nvPr/>
        </p:nvSpPr>
        <p:spPr>
          <a:xfrm>
            <a:off x="2743200" y="5181600"/>
            <a:ext cx="5960533" cy="1143000"/>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t="100000" r="100000"/>
            </a:path>
            <a:tileRect l="-100000" b="-100000"/>
          </a:gradFill>
        </p:spPr>
        <p:txBody>
          <a:bodyPr vert="horz" anchor="ctr">
            <a:normAutofit fontScale="97500"/>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3200" b="1" u="sng" kern="1200" cap="none" baseline="0">
                <a:ln w="6350">
                  <a:noFill/>
                </a:ln>
                <a:solidFill>
                  <a:srgbClr val="002060"/>
                </a:solidFill>
                <a:effectLst>
                  <a:outerShdw blurRad="114300" dist="101600" dir="2700000" algn="tl" rotWithShape="0">
                    <a:srgbClr val="000000">
                      <a:alpha val="40000"/>
                    </a:srgbClr>
                  </a:outerShdw>
                </a:effectLst>
                <a:latin typeface="+mj-lt"/>
                <a:ea typeface="+mj-ea"/>
                <a:cs typeface="+mj-cs"/>
              </a:defRPr>
            </a:lvl1pPr>
          </a:lstStyle>
          <a:p>
            <a:r>
              <a:rPr lang="en-US" dirty="0"/>
              <a:t>No salts are visible, but rice seedlings die</a:t>
            </a:r>
          </a:p>
        </p:txBody>
      </p:sp>
    </p:spTree>
    <p:extLst>
      <p:ext uri="{BB962C8B-B14F-4D97-AF65-F5344CB8AC3E}">
        <p14:creationId xmlns:p14="http://schemas.microsoft.com/office/powerpoint/2010/main" val="1914148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2362200" y="0"/>
            <a:ext cx="6781800" cy="914400"/>
          </a:xfrm>
        </p:spPr>
        <p:txBody>
          <a:bodyPr>
            <a:normAutofit/>
          </a:bodyPr>
          <a:lstStyle/>
          <a:p>
            <a:r>
              <a:rPr lang="en-US" dirty="0"/>
              <a:t>Soil Salinity is highly dynamic</a:t>
            </a:r>
          </a:p>
        </p:txBody>
      </p:sp>
      <p:sp>
        <p:nvSpPr>
          <p:cNvPr id="84995" name="Rectangle 3"/>
          <p:cNvSpPr>
            <a:spLocks noGrp="1" noChangeArrowheads="1"/>
          </p:cNvSpPr>
          <p:nvPr>
            <p:ph type="body" idx="1"/>
          </p:nvPr>
        </p:nvSpPr>
        <p:spPr>
          <a:xfrm>
            <a:off x="0" y="1905000"/>
            <a:ext cx="3556000" cy="4114800"/>
          </a:xfrm>
        </p:spPr>
        <p:txBody>
          <a:bodyPr>
            <a:normAutofit/>
          </a:bodyPr>
          <a:lstStyle/>
          <a:p>
            <a:r>
              <a:rPr lang="en-US" dirty="0">
                <a:latin typeface="Univers" pitchFamily="34" charset="0"/>
              </a:rPr>
              <a:t>Spatial variability </a:t>
            </a:r>
          </a:p>
          <a:p>
            <a:r>
              <a:rPr lang="en-US" dirty="0">
                <a:latin typeface="Univers" pitchFamily="34" charset="0"/>
              </a:rPr>
              <a:t>Temporal variability </a:t>
            </a:r>
          </a:p>
          <a:p>
            <a:endParaRPr lang="en-US" dirty="0">
              <a:latin typeface="Univers" pitchFamily="34" charset="0"/>
            </a:endParaRPr>
          </a:p>
          <a:p>
            <a:r>
              <a:rPr lang="en-US" dirty="0">
                <a:latin typeface="Univers" pitchFamily="34" charset="0"/>
              </a:rPr>
              <a:t>Many samples are needed to characterize a single field.</a:t>
            </a:r>
          </a:p>
        </p:txBody>
      </p:sp>
      <p:pic>
        <p:nvPicPr>
          <p:cNvPr id="7" name="Picture 6" descr="fao-ec-salinity_pic0007.png"/>
          <p:cNvPicPr>
            <a:picLocks noChangeAspect="1"/>
          </p:cNvPicPr>
          <p:nvPr/>
        </p:nvPicPr>
        <p:blipFill>
          <a:blip r:embed="rId3" cstate="print"/>
          <a:stretch>
            <a:fillRect/>
          </a:stretch>
        </p:blipFill>
        <p:spPr>
          <a:xfrm>
            <a:off x="3452341" y="1828800"/>
            <a:ext cx="5590059" cy="3886200"/>
          </a:xfrm>
          <a:prstGeom prst="rect">
            <a:avLst/>
          </a:prstGeom>
        </p:spPr>
      </p:pic>
    </p:spTree>
    <p:extLst>
      <p:ext uri="{BB962C8B-B14F-4D97-AF65-F5344CB8AC3E}">
        <p14:creationId xmlns:p14="http://schemas.microsoft.com/office/powerpoint/2010/main" val="688863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8" name="Rectangle 8"/>
          <p:cNvSpPr>
            <a:spLocks noGrp="1" noChangeArrowheads="1"/>
          </p:cNvSpPr>
          <p:nvPr>
            <p:ph type="title"/>
          </p:nvPr>
        </p:nvSpPr>
        <p:spPr>
          <a:xfrm>
            <a:off x="2514600" y="76200"/>
            <a:ext cx="6629400" cy="914400"/>
          </a:xfrm>
        </p:spPr>
        <p:txBody>
          <a:bodyPr/>
          <a:lstStyle/>
          <a:p>
            <a:r>
              <a:rPr lang="en-US" dirty="0"/>
              <a:t>Soil Salinity is influenced by</a:t>
            </a:r>
            <a:r>
              <a:rPr lang="en-US" sz="4000" dirty="0"/>
              <a:t> </a:t>
            </a:r>
            <a:endParaRPr lang="en-US" dirty="0">
              <a:latin typeface="Univers" pitchFamily="34" charset="0"/>
            </a:endParaRPr>
          </a:p>
        </p:txBody>
      </p:sp>
      <p:sp>
        <p:nvSpPr>
          <p:cNvPr id="30729" name="Rectangle 9"/>
          <p:cNvSpPr>
            <a:spLocks noGrp="1" noChangeArrowheads="1"/>
          </p:cNvSpPr>
          <p:nvPr>
            <p:ph type="body" idx="1"/>
          </p:nvPr>
        </p:nvSpPr>
        <p:spPr>
          <a:xfrm>
            <a:off x="169333" y="1447800"/>
            <a:ext cx="8771467" cy="1828800"/>
          </a:xfrm>
        </p:spPr>
        <p:txBody>
          <a:bodyPr numCol="2">
            <a:normAutofit fontScale="70000" lnSpcReduction="20000"/>
          </a:bodyPr>
          <a:lstStyle/>
          <a:p>
            <a:r>
              <a:rPr lang="en-US" sz="3800" dirty="0">
                <a:latin typeface="Univers" pitchFamily="34" charset="0"/>
              </a:rPr>
              <a:t>management practices</a:t>
            </a:r>
          </a:p>
          <a:p>
            <a:r>
              <a:rPr lang="en-US" sz="3800" dirty="0">
                <a:latin typeface="Univers" pitchFamily="34" charset="0"/>
              </a:rPr>
              <a:t>water table depths</a:t>
            </a:r>
          </a:p>
          <a:p>
            <a:r>
              <a:rPr lang="en-US" sz="3800" dirty="0">
                <a:latin typeface="Univers" pitchFamily="34" charset="0"/>
              </a:rPr>
              <a:t>soil properties</a:t>
            </a:r>
          </a:p>
          <a:p>
            <a:r>
              <a:rPr lang="en-US" sz="3800" dirty="0" err="1">
                <a:latin typeface="Univers" pitchFamily="34" charset="0"/>
              </a:rPr>
              <a:t>evapotranspiration</a:t>
            </a:r>
            <a:r>
              <a:rPr lang="en-US" sz="3800" dirty="0">
                <a:latin typeface="Univers" pitchFamily="34" charset="0"/>
              </a:rPr>
              <a:t> rates</a:t>
            </a:r>
          </a:p>
          <a:p>
            <a:r>
              <a:rPr lang="en-US" sz="3800" dirty="0">
                <a:latin typeface="Univers" pitchFamily="34" charset="0"/>
              </a:rPr>
              <a:t>rainfalls</a:t>
            </a:r>
          </a:p>
          <a:p>
            <a:r>
              <a:rPr lang="en-US" sz="3800" dirty="0">
                <a:latin typeface="Univers" pitchFamily="34" charset="0"/>
              </a:rPr>
              <a:t>salinity levels of groundwater</a:t>
            </a:r>
          </a:p>
          <a:p>
            <a:r>
              <a:rPr lang="en-US" sz="3800" dirty="0" err="1">
                <a:latin typeface="Univers" pitchFamily="34" charset="0"/>
              </a:rPr>
              <a:t>hydrogeological</a:t>
            </a:r>
            <a:r>
              <a:rPr lang="en-US" sz="3800" dirty="0">
                <a:latin typeface="Univers" pitchFamily="34" charset="0"/>
              </a:rPr>
              <a:t> conditions </a:t>
            </a:r>
          </a:p>
        </p:txBody>
      </p:sp>
      <p:pic>
        <p:nvPicPr>
          <p:cNvPr id="4" name="Picture 3" descr="fao-ec-salinity_pic0041.png"/>
          <p:cNvPicPr>
            <a:picLocks noChangeAspect="1"/>
          </p:cNvPicPr>
          <p:nvPr/>
        </p:nvPicPr>
        <p:blipFill>
          <a:blip r:embed="rId3" cstate="print"/>
          <a:stretch>
            <a:fillRect/>
          </a:stretch>
        </p:blipFill>
        <p:spPr>
          <a:xfrm>
            <a:off x="1465545" y="3276601"/>
            <a:ext cx="6493122" cy="3342857"/>
          </a:xfrm>
          <a:prstGeom prst="rect">
            <a:avLst/>
          </a:prstGeom>
        </p:spPr>
      </p:pic>
    </p:spTree>
    <p:extLst>
      <p:ext uri="{BB962C8B-B14F-4D97-AF65-F5344CB8AC3E}">
        <p14:creationId xmlns:p14="http://schemas.microsoft.com/office/powerpoint/2010/main" val="288801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Soil Sampling Frustration</a:t>
            </a:r>
          </a:p>
        </p:txBody>
      </p:sp>
      <p:sp>
        <p:nvSpPr>
          <p:cNvPr id="3" name="Content Placeholder 2"/>
          <p:cNvSpPr>
            <a:spLocks noGrp="1"/>
          </p:cNvSpPr>
          <p:nvPr>
            <p:ph idx="1"/>
          </p:nvPr>
        </p:nvSpPr>
        <p:spPr>
          <a:xfrm>
            <a:off x="152400" y="1295400"/>
            <a:ext cx="2614612" cy="2743200"/>
          </a:xfrm>
        </p:spPr>
        <p:txBody>
          <a:bodyPr>
            <a:normAutofit fontScale="85000" lnSpcReduction="20000"/>
          </a:bodyPr>
          <a:lstStyle/>
          <a:p>
            <a:r>
              <a:rPr lang="en-US" dirty="0"/>
              <a:t>Speed of turn-over</a:t>
            </a:r>
          </a:p>
          <a:p>
            <a:r>
              <a:rPr lang="en-US" dirty="0"/>
              <a:t>Units</a:t>
            </a:r>
          </a:p>
          <a:p>
            <a:r>
              <a:rPr lang="en-US" dirty="0"/>
              <a:t>Techniques – results non-comparable between different labs</a:t>
            </a:r>
          </a:p>
          <a:p>
            <a:pPr marL="137160" indent="0">
              <a:buNone/>
            </a:pPr>
            <a:endParaRPr lang="en-US" dirty="0"/>
          </a:p>
        </p:txBody>
      </p:sp>
      <p:graphicFrame>
        <p:nvGraphicFramePr>
          <p:cNvPr id="7" name="Diagram 6"/>
          <p:cNvGraphicFramePr/>
          <p:nvPr>
            <p:extLst>
              <p:ext uri="{D42A27DB-BD31-4B8C-83A1-F6EECF244321}">
                <p14:modId xmlns:p14="http://schemas.microsoft.com/office/powerpoint/2010/main" val="1219657151"/>
              </p:ext>
            </p:extLst>
          </p:nvPr>
        </p:nvGraphicFramePr>
        <p:xfrm>
          <a:off x="114300" y="4948535"/>
          <a:ext cx="9067800" cy="1909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2767012" y="1143000"/>
            <a:ext cx="6200775" cy="3924300"/>
          </a:xfrm>
          <a:prstGeom prst="rect">
            <a:avLst/>
          </a:prstGeom>
        </p:spPr>
      </p:pic>
    </p:spTree>
    <p:extLst>
      <p:ext uri="{BB962C8B-B14F-4D97-AF65-F5344CB8AC3E}">
        <p14:creationId xmlns:p14="http://schemas.microsoft.com/office/powerpoint/2010/main" val="2202994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Mapping farm fields GPS</a:t>
            </a:r>
          </a:p>
        </p:txBody>
      </p:sp>
      <p:pic>
        <p:nvPicPr>
          <p:cNvPr id="109572" name="Picture 4" descr="http://www.landviser.biz/drp6/sites/default/files/lwblog/HowtouseLandMapperandconsumergradeGPSdat_AF1A/image_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2610" y="1381124"/>
            <a:ext cx="6820790" cy="501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663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8666" y="0"/>
            <a:ext cx="6265333" cy="1417638"/>
          </a:xfrm>
        </p:spPr>
        <p:txBody>
          <a:bodyPr>
            <a:normAutofit/>
          </a:bodyPr>
          <a:lstStyle/>
          <a:p>
            <a:r>
              <a:rPr lang="en-US" sz="3200" dirty="0"/>
              <a:t>Electrical parameters in soils of arid zone</a:t>
            </a:r>
          </a:p>
        </p:txBody>
      </p:sp>
      <p:sp>
        <p:nvSpPr>
          <p:cNvPr id="4" name="Slide Number Placeholder 3"/>
          <p:cNvSpPr>
            <a:spLocks noGrp="1"/>
          </p:cNvSpPr>
          <p:nvPr>
            <p:ph type="sldNum" sz="quarter" idx="4294967295"/>
          </p:nvPr>
        </p:nvSpPr>
        <p:spPr>
          <a:xfrm>
            <a:off x="7924800" y="6416675"/>
            <a:ext cx="762000" cy="365125"/>
          </a:xfrm>
        </p:spPr>
        <p:txBody>
          <a:bodyPr/>
          <a:lstStyle/>
          <a:p>
            <a:pPr>
              <a:defRPr/>
            </a:pPr>
            <a:fld id="{3DE50DA2-8860-47FE-8C69-1206302C1F00}" type="slidenum">
              <a:rPr lang="en-US" smtClean="0"/>
              <a:pPr>
                <a:defRPr/>
              </a:pPr>
              <a:t>3</a:t>
            </a:fld>
            <a:endParaRPr lang="en-US"/>
          </a:p>
        </p:txBody>
      </p:sp>
      <p:pic>
        <p:nvPicPr>
          <p:cNvPr id="82946" name="Picture 2" descr="aridisols.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38795" y="2971800"/>
            <a:ext cx="8400405" cy="3429000"/>
          </a:xfrm>
          <a:prstGeom prst="rect">
            <a:avLst/>
          </a:prstGeom>
          <a:noFill/>
          <a:ln w="9525">
            <a:noFill/>
            <a:miter lim="800000"/>
            <a:headEnd/>
            <a:tailEnd/>
          </a:ln>
        </p:spPr>
      </p:pic>
      <p:pic>
        <p:nvPicPr>
          <p:cNvPr id="6" name="Picture 5" descr="gypsid"/>
          <p:cNvPicPr>
            <a:picLocks noChangeAspect="1" noChangeArrowheads="1"/>
          </p:cNvPicPr>
          <p:nvPr/>
        </p:nvPicPr>
        <p:blipFill>
          <a:blip r:embed="rId4" cstate="print"/>
          <a:srcRect/>
          <a:stretch>
            <a:fillRect/>
          </a:stretch>
        </p:blipFill>
        <p:spPr bwMode="auto">
          <a:xfrm>
            <a:off x="2878667" y="1828800"/>
            <a:ext cx="1506538" cy="2522538"/>
          </a:xfrm>
          <a:prstGeom prst="rect">
            <a:avLst/>
          </a:prstGeom>
          <a:noFill/>
        </p:spPr>
      </p:pic>
      <p:pic>
        <p:nvPicPr>
          <p:cNvPr id="7" name="Picture 6" descr="haplocalcid"/>
          <p:cNvPicPr>
            <a:picLocks noChangeAspect="1" noChangeArrowheads="1"/>
          </p:cNvPicPr>
          <p:nvPr/>
        </p:nvPicPr>
        <p:blipFill>
          <a:blip r:embed="rId5" cstate="print"/>
          <a:srcRect/>
          <a:stretch>
            <a:fillRect/>
          </a:stretch>
        </p:blipFill>
        <p:spPr bwMode="auto">
          <a:xfrm>
            <a:off x="7145867" y="2514600"/>
            <a:ext cx="1508125" cy="2227263"/>
          </a:xfrm>
          <a:prstGeom prst="rect">
            <a:avLst/>
          </a:prstGeom>
          <a:noFill/>
        </p:spPr>
      </p:pic>
    </p:spTree>
    <p:extLst>
      <p:ext uri="{BB962C8B-B14F-4D97-AF65-F5344CB8AC3E}">
        <p14:creationId xmlns:p14="http://schemas.microsoft.com/office/powerpoint/2010/main" val="1409400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0"/>
            <a:ext cx="6781800" cy="1066800"/>
          </a:xfrm>
        </p:spPr>
        <p:txBody>
          <a:bodyPr/>
          <a:lstStyle/>
          <a:p>
            <a:r>
              <a:rPr lang="en-US" dirty="0"/>
              <a:t>Lab EC correlates with field EC</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646031773"/>
              </p:ext>
            </p:extLst>
          </p:nvPr>
        </p:nvGraphicFramePr>
        <p:xfrm>
          <a:off x="457200" y="1533378"/>
          <a:ext cx="8236634" cy="47753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5486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916" y="831166"/>
            <a:ext cx="6553200" cy="1066800"/>
          </a:xfrm>
        </p:spPr>
        <p:txBody>
          <a:bodyPr/>
          <a:lstStyle/>
          <a:p>
            <a:r>
              <a:rPr lang="en-US" dirty="0"/>
              <a:t>Rice in Puerto-Rico</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1503" t="8889" r="12287" b="8889"/>
          <a:stretch/>
        </p:blipFill>
        <p:spPr>
          <a:xfrm>
            <a:off x="4953000" y="76200"/>
            <a:ext cx="4038600" cy="5638800"/>
          </a:xfrm>
          <a:prstGeom prst="rect">
            <a:avLst/>
          </a:prstGeom>
        </p:spPr>
      </p:pic>
      <p:pic>
        <p:nvPicPr>
          <p:cNvPr id="4" name="Content Placeholder 3"/>
          <p:cNvPicPr>
            <a:picLocks noGrp="1" noChangeAspect="1"/>
          </p:cNvPicPr>
          <p:nvPr>
            <p:ph idx="1"/>
          </p:nvPr>
        </p:nvPicPr>
        <p:blipFill rotWithShape="1">
          <a:blip r:embed="rId4"/>
          <a:srcRect l="25000" t="14821" r="1852" b="16470"/>
          <a:stretch/>
        </p:blipFill>
        <p:spPr>
          <a:xfrm>
            <a:off x="0" y="3886200"/>
            <a:ext cx="5627284" cy="2971800"/>
          </a:xfrm>
          <a:prstGeom prst="rect">
            <a:avLst/>
          </a:prstGeom>
        </p:spPr>
      </p:pic>
      <p:sp>
        <p:nvSpPr>
          <p:cNvPr id="6" name="TextBox 5"/>
          <p:cNvSpPr txBox="1"/>
          <p:nvPr/>
        </p:nvSpPr>
        <p:spPr>
          <a:xfrm>
            <a:off x="255184" y="1683436"/>
            <a:ext cx="4469216" cy="1938992"/>
          </a:xfrm>
          <a:prstGeom prst="rect">
            <a:avLst/>
          </a:prstGeom>
          <a:noFill/>
        </p:spPr>
        <p:txBody>
          <a:bodyPr wrap="square" rtlCol="0">
            <a:spAutoFit/>
          </a:bodyPr>
          <a:lstStyle/>
          <a:p>
            <a:pPr marL="342900" indent="-342900">
              <a:buFont typeface="Arial" panose="020B0604020202020204" pitchFamily="34" charset="0"/>
              <a:buChar char="•"/>
            </a:pPr>
            <a:r>
              <a:rPr lang="en-US" dirty="0"/>
              <a:t>910 acres research farm</a:t>
            </a:r>
          </a:p>
          <a:p>
            <a:pPr marL="342900" indent="-342900">
              <a:buFont typeface="Arial" panose="020B0604020202020204" pitchFamily="34" charset="0"/>
              <a:buChar char="•"/>
            </a:pPr>
            <a:r>
              <a:rPr lang="en-US" dirty="0"/>
              <a:t>426 points ER measured at      1’ and 2’ depth</a:t>
            </a:r>
          </a:p>
          <a:p>
            <a:pPr marL="342900" indent="-342900">
              <a:buFont typeface="Arial" panose="020B0604020202020204" pitchFamily="34" charset="0"/>
              <a:buChar char="•"/>
            </a:pPr>
            <a:r>
              <a:rPr lang="en-US" dirty="0"/>
              <a:t>2 days, 2 </a:t>
            </a:r>
            <a:r>
              <a:rPr lang="en-US" dirty="0" err="1"/>
              <a:t>LandMappers</a:t>
            </a:r>
            <a:r>
              <a:rPr lang="en-US" dirty="0"/>
              <a:t>, 3 people, AT vehicle (mule)</a:t>
            </a:r>
          </a:p>
        </p:txBody>
      </p:sp>
      <p:cxnSp>
        <p:nvCxnSpPr>
          <p:cNvPr id="7" name="Straight Arrow Connector 6"/>
          <p:cNvCxnSpPr/>
          <p:nvPr/>
        </p:nvCxnSpPr>
        <p:spPr>
          <a:xfrm flipH="1">
            <a:off x="1143000" y="3200400"/>
            <a:ext cx="3810000" cy="2667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9401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Flexible survey layout</a:t>
            </a: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3002"/>
          <a:stretch/>
        </p:blipFill>
        <p:spPr>
          <a:xfrm>
            <a:off x="4495800" y="990600"/>
            <a:ext cx="4552805" cy="5715000"/>
          </a:xfrm>
        </p:spPr>
      </p:pic>
      <p:sp>
        <p:nvSpPr>
          <p:cNvPr id="5" name="TextBox 4"/>
          <p:cNvSpPr txBox="1"/>
          <p:nvPr/>
        </p:nvSpPr>
        <p:spPr>
          <a:xfrm>
            <a:off x="304800" y="1538604"/>
            <a:ext cx="3962400" cy="2308324"/>
          </a:xfrm>
          <a:prstGeom prst="rect">
            <a:avLst/>
          </a:prstGeom>
          <a:noFill/>
        </p:spPr>
        <p:txBody>
          <a:bodyPr wrap="square" rtlCol="0">
            <a:spAutoFit/>
          </a:bodyPr>
          <a:lstStyle/>
          <a:p>
            <a:pPr marL="342900" indent="-342900">
              <a:buFont typeface="Wingdings" panose="05000000000000000000" pitchFamily="2" charset="2"/>
              <a:buChar char="q"/>
            </a:pPr>
            <a:r>
              <a:rPr lang="en-US" dirty="0"/>
              <a:t>More dense measurements in problem fields</a:t>
            </a:r>
          </a:p>
          <a:p>
            <a:pPr marL="342900" indent="-342900">
              <a:buFont typeface="Wingdings" panose="05000000000000000000" pitchFamily="2" charset="2"/>
              <a:buChar char="q"/>
            </a:pPr>
            <a:r>
              <a:rPr lang="en-US" dirty="0"/>
              <a:t>Cross-scanning other fields</a:t>
            </a:r>
          </a:p>
          <a:p>
            <a:pPr marL="342900" indent="-342900">
              <a:buFont typeface="Wingdings" panose="05000000000000000000" pitchFamily="2" charset="2"/>
              <a:buChar char="q"/>
            </a:pPr>
            <a:r>
              <a:rPr lang="en-US" dirty="0"/>
              <a:t>Collecting samples from areas of very low/high resistivity</a:t>
            </a:r>
          </a:p>
        </p:txBody>
      </p:sp>
    </p:spTree>
    <p:extLst>
      <p:ext uri="{BB962C8B-B14F-4D97-AF65-F5344CB8AC3E}">
        <p14:creationId xmlns:p14="http://schemas.microsoft.com/office/powerpoint/2010/main" val="2055998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layers comparison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838200"/>
            <a:ext cx="4543863" cy="588029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0135" y="838199"/>
            <a:ext cx="4543865" cy="5880295"/>
          </a:xfrm>
          <a:prstGeom prst="rect">
            <a:avLst/>
          </a:prstGeom>
        </p:spPr>
      </p:pic>
      <p:sp>
        <p:nvSpPr>
          <p:cNvPr id="3" name="Oval 2"/>
          <p:cNvSpPr/>
          <p:nvPr/>
        </p:nvSpPr>
        <p:spPr>
          <a:xfrm>
            <a:off x="2438400" y="1143000"/>
            <a:ext cx="11430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086600" y="1143000"/>
            <a:ext cx="1143000" cy="838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066800" y="3124200"/>
            <a:ext cx="11430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686278" y="3097237"/>
            <a:ext cx="1143000" cy="8382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3657600" y="1562100"/>
            <a:ext cx="3429000" cy="0"/>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2257278" y="3543300"/>
            <a:ext cx="3429000" cy="0"/>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3810000" y="1102500"/>
            <a:ext cx="2743200" cy="369332"/>
          </a:xfrm>
          <a:prstGeom prst="rect">
            <a:avLst/>
          </a:prstGeom>
          <a:solidFill>
            <a:schemeClr val="accent4">
              <a:lumMod val="20000"/>
              <a:lumOff val="80000"/>
            </a:schemeClr>
          </a:solidFill>
        </p:spPr>
        <p:txBody>
          <a:bodyPr wrap="square" rtlCol="0">
            <a:spAutoFit/>
          </a:bodyPr>
          <a:lstStyle/>
          <a:p>
            <a:r>
              <a:rPr lang="en-US" sz="1800" b="1" dirty="0">
                <a:solidFill>
                  <a:schemeClr val="tx1">
                    <a:lumMod val="75000"/>
                    <a:lumOff val="25000"/>
                  </a:schemeClr>
                </a:solidFill>
              </a:rPr>
              <a:t>Top: bad, deep: non-salty</a:t>
            </a:r>
          </a:p>
        </p:txBody>
      </p:sp>
      <p:sp>
        <p:nvSpPr>
          <p:cNvPr id="13" name="TextBox 12"/>
          <p:cNvSpPr txBox="1"/>
          <p:nvPr/>
        </p:nvSpPr>
        <p:spPr>
          <a:xfrm>
            <a:off x="3086100" y="3593068"/>
            <a:ext cx="2247900" cy="369332"/>
          </a:xfrm>
          <a:prstGeom prst="rect">
            <a:avLst/>
          </a:prstGeom>
          <a:solidFill>
            <a:schemeClr val="accent4">
              <a:lumMod val="20000"/>
              <a:lumOff val="80000"/>
            </a:schemeClr>
          </a:solidFill>
        </p:spPr>
        <p:txBody>
          <a:bodyPr wrap="square" rtlCol="0">
            <a:spAutoFit/>
          </a:bodyPr>
          <a:lstStyle/>
          <a:p>
            <a:r>
              <a:rPr lang="en-US" sz="1800" b="1" dirty="0">
                <a:solidFill>
                  <a:schemeClr val="tx1">
                    <a:lumMod val="75000"/>
                    <a:lumOff val="25000"/>
                  </a:schemeClr>
                </a:solidFill>
              </a:rPr>
              <a:t>Top: bad, deep: salty</a:t>
            </a:r>
          </a:p>
        </p:txBody>
      </p:sp>
    </p:spTree>
    <p:extLst>
      <p:ext uri="{BB962C8B-B14F-4D97-AF65-F5344CB8AC3E}">
        <p14:creationId xmlns:p14="http://schemas.microsoft.com/office/powerpoint/2010/main" val="1962151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0" y="18757"/>
            <a:ext cx="4800600" cy="1066800"/>
          </a:xfrm>
        </p:spPr>
        <p:txBody>
          <a:bodyPr/>
          <a:lstStyle/>
          <a:p>
            <a:r>
              <a:rPr lang="en-US" dirty="0"/>
              <a:t>Rice in Indonesia</a:t>
            </a:r>
          </a:p>
        </p:txBody>
      </p:sp>
      <p:pic>
        <p:nvPicPr>
          <p:cNvPr id="4" name="Content Placeholder 3"/>
          <p:cNvPicPr>
            <a:picLocks noGrp="1" noChangeAspect="1"/>
          </p:cNvPicPr>
          <p:nvPr>
            <p:ph idx="1"/>
          </p:nvPr>
        </p:nvPicPr>
        <p:blipFill>
          <a:blip r:embed="rId2"/>
          <a:stretch>
            <a:fillRect/>
          </a:stretch>
        </p:blipFill>
        <p:spPr>
          <a:xfrm>
            <a:off x="1371600" y="3895050"/>
            <a:ext cx="5820997" cy="288675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066800"/>
            <a:ext cx="5418667" cy="3048000"/>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4862"/>
          <a:stretch/>
        </p:blipFill>
        <p:spPr>
          <a:xfrm rot="5400000">
            <a:off x="5729409" y="1666995"/>
            <a:ext cx="3957396" cy="2614613"/>
          </a:xfrm>
          <a:prstGeom prst="rect">
            <a:avLst/>
          </a:prstGeom>
        </p:spPr>
      </p:pic>
    </p:spTree>
    <p:extLst>
      <p:ext uri="{BB962C8B-B14F-4D97-AF65-F5344CB8AC3E}">
        <p14:creationId xmlns:p14="http://schemas.microsoft.com/office/powerpoint/2010/main" val="38304791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2D Resistivity Tomography</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200" y="3151323"/>
            <a:ext cx="8229600" cy="1115877"/>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153632"/>
            <a:ext cx="7010400" cy="158956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575298" y="1968502"/>
            <a:ext cx="4470402" cy="2514601"/>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t="58455"/>
          <a:stretch/>
        </p:blipFill>
        <p:spPr>
          <a:xfrm>
            <a:off x="0" y="4800600"/>
            <a:ext cx="9144000" cy="1905000"/>
          </a:xfrm>
          <a:prstGeom prst="rect">
            <a:avLst/>
          </a:prstGeom>
        </p:spPr>
      </p:pic>
    </p:spTree>
    <p:extLst>
      <p:ext uri="{BB962C8B-B14F-4D97-AF65-F5344CB8AC3E}">
        <p14:creationId xmlns:p14="http://schemas.microsoft.com/office/powerpoint/2010/main" val="2667577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6926" y="0"/>
            <a:ext cx="6553200" cy="1066800"/>
          </a:xfrm>
          <a:noFill/>
        </p:spPr>
        <p:txBody>
          <a:bodyPr>
            <a:normAutofit/>
          </a:bodyPr>
          <a:lstStyle/>
          <a:p>
            <a:r>
              <a:rPr lang="en-US" dirty="0"/>
              <a:t>Rice salinity management guidelines</a:t>
            </a:r>
          </a:p>
        </p:txBody>
      </p:sp>
      <p:sp>
        <p:nvSpPr>
          <p:cNvPr id="4" name="Content Placeholder 3"/>
          <p:cNvSpPr>
            <a:spLocks noGrp="1"/>
          </p:cNvSpPr>
          <p:nvPr>
            <p:ph idx="1"/>
          </p:nvPr>
        </p:nvSpPr>
        <p:spPr>
          <a:xfrm>
            <a:off x="76200" y="1524000"/>
            <a:ext cx="8915400" cy="4953000"/>
          </a:xfrm>
          <a:noFill/>
        </p:spPr>
        <p:txBody>
          <a:bodyPr>
            <a:normAutofit/>
          </a:bodyPr>
          <a:lstStyle/>
          <a:p>
            <a:r>
              <a:rPr lang="en-US" dirty="0">
                <a:latin typeface="Arial" pitchFamily="34" charset="0"/>
                <a:cs typeface="Arial" pitchFamily="34" charset="0"/>
              </a:rPr>
              <a:t>Good soil EC in top 30 cm &lt; 1.5 </a:t>
            </a:r>
            <a:r>
              <a:rPr lang="en-US" dirty="0" err="1">
                <a:latin typeface="Arial" pitchFamily="34" charset="0"/>
                <a:cs typeface="Arial" pitchFamily="34" charset="0"/>
              </a:rPr>
              <a:t>dS</a:t>
            </a:r>
            <a:r>
              <a:rPr lang="en-US" dirty="0">
                <a:latin typeface="Arial" pitchFamily="34" charset="0"/>
                <a:cs typeface="Arial" pitchFamily="34" charset="0"/>
              </a:rPr>
              <a:t>/m  (ER &gt; 6 Ohm m) measured in flooded or “mud” conditions</a:t>
            </a:r>
          </a:p>
          <a:p>
            <a:r>
              <a:rPr lang="en-US" dirty="0">
                <a:latin typeface="Arial" pitchFamily="34" charset="0"/>
                <a:cs typeface="Arial" pitchFamily="34" charset="0"/>
              </a:rPr>
              <a:t>EC of irrigation water &lt;1 </a:t>
            </a:r>
            <a:r>
              <a:rPr lang="en-US" dirty="0" err="1">
                <a:latin typeface="Arial" pitchFamily="34" charset="0"/>
                <a:cs typeface="Arial" pitchFamily="34" charset="0"/>
              </a:rPr>
              <a:t>dS</a:t>
            </a:r>
            <a:r>
              <a:rPr lang="en-US" dirty="0">
                <a:latin typeface="Arial" pitchFamily="34" charset="0"/>
                <a:cs typeface="Arial" pitchFamily="34" charset="0"/>
              </a:rPr>
              <a:t>/m (ER &gt; 10 Ohm m) – no yield reduction</a:t>
            </a:r>
          </a:p>
          <a:p>
            <a:r>
              <a:rPr lang="en-US" dirty="0">
                <a:latin typeface="Arial" pitchFamily="34" charset="0"/>
                <a:cs typeface="Arial" pitchFamily="34" charset="0"/>
              </a:rPr>
              <a:t>EC of irrigation water 1-3 </a:t>
            </a:r>
            <a:r>
              <a:rPr lang="en-US" dirty="0" err="1">
                <a:latin typeface="Arial" pitchFamily="34" charset="0"/>
                <a:cs typeface="Arial" pitchFamily="34" charset="0"/>
              </a:rPr>
              <a:t>dS</a:t>
            </a:r>
            <a:r>
              <a:rPr lang="en-US" dirty="0">
                <a:latin typeface="Arial" pitchFamily="34" charset="0"/>
                <a:cs typeface="Arial" pitchFamily="34" charset="0"/>
              </a:rPr>
              <a:t>/m (ER=3-10 Ohm m) – yield reduction up to 50%</a:t>
            </a:r>
          </a:p>
          <a:p>
            <a:r>
              <a:rPr lang="en-US" dirty="0">
                <a:latin typeface="Arial" pitchFamily="34" charset="0"/>
                <a:cs typeface="Arial" pitchFamily="34" charset="0"/>
              </a:rPr>
              <a:t>On marginally salty soils/water:</a:t>
            </a:r>
          </a:p>
          <a:p>
            <a:pPr lvl="1"/>
            <a:r>
              <a:rPr lang="en-US" dirty="0">
                <a:latin typeface="Arial" pitchFamily="34" charset="0"/>
                <a:cs typeface="Arial" pitchFamily="34" charset="0"/>
              </a:rPr>
              <a:t> delay permanent flood - use several flushing with fresh water instead, reduce N fertilizer, apply some gypsum on </a:t>
            </a:r>
            <a:r>
              <a:rPr lang="en-US" dirty="0" err="1">
                <a:latin typeface="Arial" pitchFamily="34" charset="0"/>
                <a:cs typeface="Arial" pitchFamily="34" charset="0"/>
              </a:rPr>
              <a:t>sodic</a:t>
            </a:r>
            <a:r>
              <a:rPr lang="en-US" dirty="0">
                <a:latin typeface="Arial" pitchFamily="34" charset="0"/>
                <a:cs typeface="Arial" pitchFamily="34" charset="0"/>
              </a:rPr>
              <a:t> soil pre-season, consider switching to other crops or rice hybrids</a:t>
            </a:r>
          </a:p>
        </p:txBody>
      </p:sp>
      <p:sp>
        <p:nvSpPr>
          <p:cNvPr id="3" name="Slide Number Placeholder 2"/>
          <p:cNvSpPr>
            <a:spLocks noGrp="1"/>
          </p:cNvSpPr>
          <p:nvPr>
            <p:ph type="sldNum" sz="quarter" idx="4294967295"/>
          </p:nvPr>
        </p:nvSpPr>
        <p:spPr>
          <a:xfrm>
            <a:off x="7924800" y="6416675"/>
            <a:ext cx="762000" cy="365125"/>
          </a:xfrm>
        </p:spPr>
        <p:txBody>
          <a:bodyPr/>
          <a:lstStyle/>
          <a:p>
            <a:pPr>
              <a:defRPr/>
            </a:pPr>
            <a:fld id="{7C13536A-907C-46DD-A153-14D9565E537C}" type="slidenum">
              <a:rPr lang="en-US" smtClean="0"/>
              <a:pPr>
                <a:defRPr/>
              </a:pPr>
              <a:t>36</a:t>
            </a:fld>
            <a:endParaRPr lang="en-US"/>
          </a:p>
        </p:txBody>
      </p:sp>
    </p:spTree>
    <p:extLst>
      <p:ext uri="{BB962C8B-B14F-4D97-AF65-F5344CB8AC3E}">
        <p14:creationId xmlns:p14="http://schemas.microsoft.com/office/powerpoint/2010/main" val="19631950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3313"/>
            <a:ext cx="4343400" cy="1063487"/>
          </a:xfrm>
        </p:spPr>
        <p:txBody>
          <a:bodyPr>
            <a:normAutofit fontScale="90000"/>
          </a:bodyPr>
          <a:lstStyle/>
          <a:p>
            <a:r>
              <a:rPr lang="en-US" u="sng" dirty="0">
                <a:solidFill>
                  <a:srgbClr val="002060"/>
                </a:solidFill>
              </a:rPr>
              <a:t>Farmer DYI flyer</a:t>
            </a:r>
          </a:p>
        </p:txBody>
      </p:sp>
      <p:pic>
        <p:nvPicPr>
          <p:cNvPr id="1075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375" t="14940" r="36306" b="10508"/>
          <a:stretch/>
        </p:blipFill>
        <p:spPr bwMode="auto">
          <a:xfrm>
            <a:off x="228600" y="304800"/>
            <a:ext cx="4419600" cy="6371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588" t="15972" r="36444" b="14209"/>
          <a:stretch/>
        </p:blipFill>
        <p:spPr bwMode="auto">
          <a:xfrm>
            <a:off x="4800600" y="1110343"/>
            <a:ext cx="4080163" cy="556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21151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Content Placeholder 2"/>
          <p:cNvSpPr>
            <a:spLocks noGrp="1"/>
          </p:cNvSpPr>
          <p:nvPr>
            <p:ph idx="1"/>
          </p:nvPr>
        </p:nvSpPr>
        <p:spPr>
          <a:xfrm>
            <a:off x="171994" y="892119"/>
            <a:ext cx="8743406" cy="2847975"/>
          </a:xfrm>
        </p:spPr>
        <p:txBody>
          <a:bodyPr>
            <a:normAutofit/>
          </a:bodyPr>
          <a:lstStyle/>
          <a:p>
            <a:r>
              <a:rPr lang="en-US" sz="1800" dirty="0"/>
              <a:t>USA Farmers (James Gentz, Jim White, David </a:t>
            </a:r>
            <a:r>
              <a:rPr lang="en-US" sz="1800" dirty="0" err="1"/>
              <a:t>Murrel</a:t>
            </a:r>
            <a:r>
              <a:rPr lang="en-US" sz="1800" dirty="0"/>
              <a:t>, Mr. Saltzman, Mr. </a:t>
            </a:r>
            <a:r>
              <a:rPr lang="en-US" sz="1800" dirty="0" err="1"/>
              <a:t>Goulding</a:t>
            </a:r>
            <a:r>
              <a:rPr lang="en-US" sz="1800" dirty="0"/>
              <a:t>).</a:t>
            </a:r>
          </a:p>
          <a:p>
            <a:r>
              <a:rPr lang="en-US" sz="1800" dirty="0" err="1"/>
              <a:t>RiceTec</a:t>
            </a:r>
            <a:r>
              <a:rPr lang="en-US" sz="1800" dirty="0"/>
              <a:t> Inc. (Derrol Grimes, Robert Miller, Mark Spilman, Jose Plaza, Jaime Suarez) &amp; Helena Chemicals (Ronnie </a:t>
            </a:r>
            <a:r>
              <a:rPr lang="en-US" sz="1800" dirty="0" err="1"/>
              <a:t>Melancor</a:t>
            </a:r>
            <a:r>
              <a:rPr lang="en-US" sz="1800" dirty="0"/>
              <a:t>)</a:t>
            </a:r>
          </a:p>
          <a:p>
            <a:r>
              <a:rPr lang="en-US" sz="1800" dirty="0"/>
              <a:t>Russian Visiting Scientists (Alexey Rusakov, Anatoly Pozdnyakov)</a:t>
            </a:r>
          </a:p>
          <a:p>
            <a:r>
              <a:rPr lang="en-US" sz="1800" dirty="0"/>
              <a:t>Indonesian STEM Oil and Gas University, </a:t>
            </a:r>
            <a:r>
              <a:rPr lang="en-US" sz="1800" dirty="0" err="1"/>
              <a:t>Cepu</a:t>
            </a:r>
            <a:r>
              <a:rPr lang="en-US" sz="1800" dirty="0"/>
              <a:t>, Central Java)</a:t>
            </a:r>
          </a:p>
        </p:txBody>
      </p:sp>
      <p:pic>
        <p:nvPicPr>
          <p:cNvPr id="1187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994" y="2900362"/>
            <a:ext cx="5309646"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878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6150" y="4876800"/>
            <a:ext cx="5581650" cy="193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879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2900362"/>
            <a:ext cx="1666875"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8795" name="Picture 1" descr="Description: LinkedIn"/>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381000" y="5314406"/>
            <a:ext cx="433932" cy="433932"/>
          </a:xfrm>
          <a:prstGeom prst="rect">
            <a:avLst/>
          </a:prstGeom>
          <a:noFill/>
          <a:extLst>
            <a:ext uri="{909E8E84-426E-40DD-AFC4-6F175D3DCCD1}">
              <a14:hiddenFill xmlns:a14="http://schemas.microsoft.com/office/drawing/2010/main">
                <a:solidFill>
                  <a:srgbClr val="FFFFFF"/>
                </a:solidFill>
              </a14:hiddenFill>
            </a:ext>
          </a:extLst>
        </p:spPr>
      </p:pic>
      <p:pic>
        <p:nvPicPr>
          <p:cNvPr id="118794" name="Picture 2" descr="Description: Twitter"/>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2057400" y="5276523"/>
            <a:ext cx="451601" cy="451601"/>
          </a:xfrm>
          <a:prstGeom prst="rect">
            <a:avLst/>
          </a:prstGeom>
          <a:noFill/>
          <a:extLst>
            <a:ext uri="{909E8E84-426E-40DD-AFC4-6F175D3DCCD1}">
              <a14:hiddenFill xmlns:a14="http://schemas.microsoft.com/office/drawing/2010/main">
                <a:solidFill>
                  <a:srgbClr val="FFFFFF"/>
                </a:solidFill>
              </a14:hiddenFill>
            </a:ext>
          </a:extLst>
        </p:spPr>
      </p:pic>
      <p:pic>
        <p:nvPicPr>
          <p:cNvPr id="118792" name="Picture 4" descr="Description: Facebook"/>
          <p:cNvPicPr>
            <a:picLocks noChangeAspect="1" noChangeArrowheads="1"/>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1219200" y="5239293"/>
            <a:ext cx="509044" cy="509044"/>
          </a:xfrm>
          <a:prstGeom prst="rect">
            <a:avLst/>
          </a:prstGeom>
          <a:noFill/>
          <a:extLst>
            <a:ext uri="{909E8E84-426E-40DD-AFC4-6F175D3DCCD1}">
              <a14:hiddenFill xmlns:a14="http://schemas.microsoft.com/office/drawing/2010/main">
                <a:solidFill>
                  <a:srgbClr val="FFFFFF"/>
                </a:solidFill>
              </a14:hiddenFill>
            </a:ext>
          </a:extLst>
        </p:spPr>
      </p:pic>
      <p:pic>
        <p:nvPicPr>
          <p:cNvPr id="118791" name="Picture 5" descr="Description: Blogger"/>
          <p:cNvPicPr>
            <a:picLocks noChangeAspect="1" noChangeArrowheads="1"/>
          </p:cNvPicPr>
          <p:nvPr/>
        </p:nvPicPr>
        <p:blipFill>
          <a:blip r:embed="rId12" r:link="rId13">
            <a:extLst>
              <a:ext uri="{28A0092B-C50C-407E-A947-70E740481C1C}">
                <a14:useLocalDpi xmlns:a14="http://schemas.microsoft.com/office/drawing/2010/main" val="0"/>
              </a:ext>
            </a:extLst>
          </a:blip>
          <a:srcRect/>
          <a:stretch>
            <a:fillRect/>
          </a:stretch>
        </p:blipFill>
        <p:spPr bwMode="auto">
          <a:xfrm>
            <a:off x="2743200" y="5305571"/>
            <a:ext cx="451601" cy="4516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000" y="6096000"/>
            <a:ext cx="2588000" cy="461665"/>
          </a:xfrm>
          <a:prstGeom prst="rect">
            <a:avLst/>
          </a:prstGeom>
          <a:noFill/>
        </p:spPr>
        <p:txBody>
          <a:bodyPr wrap="square" rtlCol="0">
            <a:spAutoFit/>
          </a:bodyPr>
          <a:lstStyle/>
          <a:p>
            <a:r>
              <a:rPr lang="en-US" b="1" dirty="0">
                <a:solidFill>
                  <a:schemeClr val="tx2">
                    <a:lumMod val="75000"/>
                  </a:schemeClr>
                </a:solidFill>
                <a:hlinkClick r:id="rId14"/>
              </a:rPr>
              <a:t>www.landviser.net</a:t>
            </a:r>
            <a:r>
              <a:rPr lang="en-US" b="1" dirty="0">
                <a:solidFill>
                  <a:schemeClr val="tx2">
                    <a:lumMod val="75000"/>
                  </a:schemeClr>
                </a:solidFill>
              </a:rPr>
              <a:t> </a:t>
            </a:r>
          </a:p>
        </p:txBody>
      </p:sp>
    </p:spTree>
    <p:extLst>
      <p:ext uri="{BB962C8B-B14F-4D97-AF65-F5344CB8AC3E}">
        <p14:creationId xmlns:p14="http://schemas.microsoft.com/office/powerpoint/2010/main" val="1290090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4294967295"/>
          </p:nvPr>
        </p:nvSpPr>
        <p:spPr>
          <a:xfrm>
            <a:off x="7924800" y="6416675"/>
            <a:ext cx="762000" cy="365125"/>
          </a:xfrm>
          <a:noFill/>
        </p:spPr>
        <p:txBody>
          <a:bodyPr/>
          <a:lstStyle/>
          <a:p>
            <a:fld id="{F2FBEEB1-7D44-435D-A66E-9EF93148CD98}" type="slidenum">
              <a:rPr lang="en-US" smtClean="0"/>
              <a:pPr/>
              <a:t>4</a:t>
            </a:fld>
            <a:endParaRPr lang="en-US"/>
          </a:p>
        </p:txBody>
      </p:sp>
      <p:sp>
        <p:nvSpPr>
          <p:cNvPr id="66562" name="Rectangle 2"/>
          <p:cNvSpPr>
            <a:spLocks noGrp="1" noChangeArrowheads="1"/>
          </p:cNvSpPr>
          <p:nvPr>
            <p:ph type="title"/>
          </p:nvPr>
        </p:nvSpPr>
        <p:spPr>
          <a:xfrm>
            <a:off x="4368800" y="274638"/>
            <a:ext cx="4318000" cy="2316162"/>
          </a:xfrm>
        </p:spPr>
        <p:txBody>
          <a:bodyPr>
            <a:noAutofit/>
          </a:bodyPr>
          <a:lstStyle/>
          <a:p>
            <a:pPr algn="ctr">
              <a:defRPr/>
            </a:pPr>
            <a:r>
              <a:rPr lang="en-US" sz="4000" dirty="0"/>
              <a:t>EC/ER  direct indicator of total soil salinity</a:t>
            </a:r>
          </a:p>
        </p:txBody>
      </p:sp>
      <p:pic>
        <p:nvPicPr>
          <p:cNvPr id="5" name="Picture 4" descr="fao-ec-salinity_pic0001.jpg"/>
          <p:cNvPicPr>
            <a:picLocks noChangeAspect="1"/>
          </p:cNvPicPr>
          <p:nvPr/>
        </p:nvPicPr>
        <p:blipFill>
          <a:blip r:embed="rId3" cstate="print"/>
          <a:stretch>
            <a:fillRect/>
          </a:stretch>
        </p:blipFill>
        <p:spPr>
          <a:xfrm>
            <a:off x="-33867" y="0"/>
            <a:ext cx="4313156" cy="6858000"/>
          </a:xfrm>
          <a:prstGeom prst="rect">
            <a:avLst/>
          </a:prstGeom>
        </p:spPr>
      </p:pic>
      <p:sp>
        <p:nvSpPr>
          <p:cNvPr id="2" name="TextBox 1"/>
          <p:cNvSpPr txBox="1"/>
          <p:nvPr/>
        </p:nvSpPr>
        <p:spPr>
          <a:xfrm>
            <a:off x="4345709" y="3429000"/>
            <a:ext cx="4622800" cy="1200329"/>
          </a:xfrm>
          <a:prstGeom prst="rect">
            <a:avLst/>
          </a:prstGeom>
          <a:noFill/>
        </p:spPr>
        <p:txBody>
          <a:bodyPr wrap="square" rtlCol="0">
            <a:spAutoFit/>
          </a:bodyPr>
          <a:lstStyle/>
          <a:p>
            <a:r>
              <a:rPr lang="en-US" dirty="0"/>
              <a:t> 10 Ohm m =1 </a:t>
            </a:r>
            <a:r>
              <a:rPr lang="en-US" dirty="0" err="1"/>
              <a:t>dS</a:t>
            </a:r>
            <a:r>
              <a:rPr lang="en-US" dirty="0"/>
              <a:t>/m = 1 </a:t>
            </a:r>
            <a:r>
              <a:rPr lang="en-US" dirty="0" err="1"/>
              <a:t>mS</a:t>
            </a:r>
            <a:r>
              <a:rPr lang="en-US" dirty="0"/>
              <a:t>/cm = </a:t>
            </a:r>
          </a:p>
          <a:p>
            <a:r>
              <a:rPr lang="en-US" dirty="0"/>
              <a:t>1 </a:t>
            </a:r>
            <a:r>
              <a:rPr lang="en-US" dirty="0" err="1"/>
              <a:t>mmho</a:t>
            </a:r>
            <a:r>
              <a:rPr lang="en-US" dirty="0"/>
              <a:t>/cm = 640 ppm = </a:t>
            </a:r>
          </a:p>
          <a:p>
            <a:r>
              <a:rPr lang="en-US" dirty="0"/>
              <a:t>640 mg/L= 0.64 g/L=0.064%.</a:t>
            </a:r>
          </a:p>
        </p:txBody>
      </p:sp>
    </p:spTree>
    <p:extLst>
      <p:ext uri="{BB962C8B-B14F-4D97-AF65-F5344CB8AC3E}">
        <p14:creationId xmlns:p14="http://schemas.microsoft.com/office/powerpoint/2010/main" val="3964186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tractor"/>
          <p:cNvPicPr>
            <a:picLocks noChangeAspect="1" noChangeArrowheads="1"/>
          </p:cNvPicPr>
          <p:nvPr/>
        </p:nvPicPr>
        <p:blipFill>
          <a:blip r:embed="rId3" cstate="print"/>
          <a:srcRect/>
          <a:stretch>
            <a:fillRect/>
          </a:stretch>
        </p:blipFill>
        <p:spPr bwMode="auto">
          <a:xfrm>
            <a:off x="4504267" y="3379408"/>
            <a:ext cx="4639733" cy="3396948"/>
          </a:xfrm>
          <a:prstGeom prst="rect">
            <a:avLst/>
          </a:prstGeom>
          <a:noFill/>
        </p:spPr>
      </p:pic>
      <p:pic>
        <p:nvPicPr>
          <p:cNvPr id="3" name="Picture 2" descr="fao-ec-salinity_pic0027.png"/>
          <p:cNvPicPr>
            <a:picLocks noChangeAspect="1"/>
          </p:cNvPicPr>
          <p:nvPr/>
        </p:nvPicPr>
        <p:blipFill>
          <a:blip r:embed="rId4" cstate="print"/>
          <a:stretch>
            <a:fillRect/>
          </a:stretch>
        </p:blipFill>
        <p:spPr>
          <a:xfrm>
            <a:off x="0" y="1"/>
            <a:ext cx="5867239" cy="4723989"/>
          </a:xfrm>
          <a:prstGeom prst="rect">
            <a:avLst/>
          </a:prstGeom>
        </p:spPr>
      </p:pic>
      <p:sp>
        <p:nvSpPr>
          <p:cNvPr id="2" name="TextBox 1"/>
          <p:cNvSpPr txBox="1"/>
          <p:nvPr/>
        </p:nvSpPr>
        <p:spPr>
          <a:xfrm>
            <a:off x="6477000" y="2917743"/>
            <a:ext cx="2209800" cy="461665"/>
          </a:xfrm>
          <a:prstGeom prst="rect">
            <a:avLst/>
          </a:prstGeom>
          <a:noFill/>
        </p:spPr>
        <p:txBody>
          <a:bodyPr wrap="square" rtlCol="0">
            <a:spAutoFit/>
          </a:bodyPr>
          <a:lstStyle/>
          <a:p>
            <a:r>
              <a:rPr lang="en-US" b="1" u="sng" dirty="0" err="1">
                <a:solidFill>
                  <a:srgbClr val="002060"/>
                </a:solidFill>
                <a:effectLst>
                  <a:outerShdw blurRad="38100" dist="38100" dir="2700000" algn="tl">
                    <a:srgbClr val="000000">
                      <a:alpha val="43137"/>
                    </a:srgbClr>
                  </a:outerShdw>
                </a:effectLst>
              </a:rPr>
              <a:t>Veris</a:t>
            </a:r>
            <a:endParaRPr lang="en-US" b="1" u="sng" dirty="0">
              <a:solidFill>
                <a:srgbClr val="002060"/>
              </a:solidFill>
              <a:effectLst>
                <a:outerShdw blurRad="38100" dist="38100" dir="2700000" algn="tl">
                  <a:srgbClr val="000000">
                    <a:alpha val="43137"/>
                  </a:srgbClr>
                </a:outerShdw>
              </a:effectLst>
            </a:endParaRPr>
          </a:p>
        </p:txBody>
      </p:sp>
      <p:sp>
        <p:nvSpPr>
          <p:cNvPr id="4" name="TextBox 3"/>
          <p:cNvSpPr txBox="1"/>
          <p:nvPr/>
        </p:nvSpPr>
        <p:spPr>
          <a:xfrm>
            <a:off x="457200" y="5334000"/>
            <a:ext cx="3505200" cy="461665"/>
          </a:xfrm>
          <a:prstGeom prst="rect">
            <a:avLst/>
          </a:prstGeom>
          <a:noFill/>
        </p:spPr>
        <p:txBody>
          <a:bodyPr wrap="square" rtlCol="0">
            <a:spAutoFit/>
          </a:bodyPr>
          <a:lstStyle/>
          <a:p>
            <a:r>
              <a:rPr lang="en-US" b="1" u="sng" dirty="0">
                <a:solidFill>
                  <a:srgbClr val="002060"/>
                </a:solidFill>
                <a:effectLst>
                  <a:outerShdw blurRad="38100" dist="38100" dir="2700000" algn="tl">
                    <a:srgbClr val="000000">
                      <a:alpha val="43137"/>
                    </a:srgbClr>
                  </a:outerShdw>
                </a:effectLst>
              </a:rPr>
              <a:t>USDA Salinity Lab</a:t>
            </a:r>
          </a:p>
        </p:txBody>
      </p:sp>
    </p:spTree>
    <p:extLst>
      <p:ext uri="{BB962C8B-B14F-4D97-AF65-F5344CB8AC3E}">
        <p14:creationId xmlns:p14="http://schemas.microsoft.com/office/powerpoint/2010/main" val="4099828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125538"/>
            <a:ext cx="3973512"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3213100"/>
            <a:ext cx="4265613" cy="318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250825" y="0"/>
            <a:ext cx="8359775" cy="765175"/>
          </a:xfrm>
          <a:prstGeom prst="rect">
            <a:avLst/>
          </a:prstGeom>
          <a:noFill/>
          <a:ln w="9525" algn="ctr">
            <a:noFill/>
            <a:miter lim="800000"/>
            <a:headEnd/>
            <a:tailEnd/>
          </a:ln>
          <a:effectLst/>
        </p:spPr>
        <p:txBody>
          <a:bodyPr anchor="ctr" anchorCtr="1"/>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70000"/>
              </a:lnSpc>
            </a:pPr>
            <a:r>
              <a:rPr lang="en-US" altLang="en-US" sz="2800" b="1" dirty="0">
                <a:effectLst>
                  <a:outerShdw blurRad="38100" dist="38100" dir="2700000" algn="tl">
                    <a:srgbClr val="C0C0C0"/>
                  </a:outerShdw>
                </a:effectLst>
              </a:rPr>
              <a:t>AEMP-14, from KB </a:t>
            </a:r>
            <a:r>
              <a:rPr lang="en-US" altLang="en-US" sz="2800" b="1" dirty="0" err="1">
                <a:effectLst>
                  <a:outerShdw blurRad="38100" dist="38100" dir="2700000" algn="tl">
                    <a:srgbClr val="C0C0C0"/>
                  </a:outerShdw>
                </a:effectLst>
              </a:rPr>
              <a:t>Electrometry</a:t>
            </a:r>
            <a:r>
              <a:rPr lang="en-US" altLang="en-US" sz="2800" b="1" dirty="0">
                <a:effectLst>
                  <a:outerShdw blurRad="38100" dist="38100" dir="2700000" algn="tl">
                    <a:srgbClr val="C0C0C0"/>
                  </a:outerShdw>
                </a:effectLst>
              </a:rPr>
              <a:t> (Russia)</a:t>
            </a:r>
            <a:endParaRPr lang="ru-RU" altLang="en-US" sz="2800" dirty="0">
              <a:latin typeface="Verdana" panose="020B0604030504040204" pitchFamily="34" charset="0"/>
            </a:endParaRPr>
          </a:p>
        </p:txBody>
      </p:sp>
      <p:sp>
        <p:nvSpPr>
          <p:cNvPr id="14342" name="TextBox 3"/>
          <p:cNvSpPr txBox="1">
            <a:spLocks noChangeArrowheads="1"/>
          </p:cNvSpPr>
          <p:nvPr/>
        </p:nvSpPr>
        <p:spPr bwMode="auto">
          <a:xfrm>
            <a:off x="4953000" y="5105400"/>
            <a:ext cx="385546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800" b="1" dirty="0"/>
              <a:t>Quick EM method of EC mapping down to 10 m, 14 frequencies.</a:t>
            </a:r>
          </a:p>
          <a:p>
            <a:pPr algn="ctr" eaLnBrk="1" hangingPunct="1"/>
            <a:endParaRPr lang="en-US" altLang="en-US" sz="1800" b="1" dirty="0"/>
          </a:p>
          <a:p>
            <a:pPr algn="ctr" eaLnBrk="1" hangingPunct="1"/>
            <a:r>
              <a:rPr lang="en-US" altLang="en-US" sz="1800" b="1" dirty="0"/>
              <a:t>Other EM Equipment by Dualem, </a:t>
            </a:r>
            <a:r>
              <a:rPr lang="en-US" altLang="en-US" sz="1800" b="1" dirty="0" err="1"/>
              <a:t>Geonics</a:t>
            </a:r>
            <a:r>
              <a:rPr lang="en-US" altLang="en-US" sz="1800" b="1" dirty="0"/>
              <a:t>, GF Instruments, etc.</a:t>
            </a:r>
            <a:endParaRPr lang="ru-RU" altLang="en-US" sz="1800" b="1" dirty="0"/>
          </a:p>
        </p:txBody>
      </p:sp>
      <p:pic>
        <p:nvPicPr>
          <p:cNvPr id="14345"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825" y="1268413"/>
            <a:ext cx="3673475" cy="367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accent1">
                      <a:gamma/>
                      <a:shade val="60000"/>
                      <a:invGamma/>
                    </a:schemeClr>
                  </a:outerShdw>
                </a:effectLst>
              </a14:hiddenEffects>
            </a:ext>
          </a:extLst>
        </p:spPr>
      </p:pic>
    </p:spTree>
    <p:extLst>
      <p:ext uri="{BB962C8B-B14F-4D97-AF65-F5344CB8AC3E}">
        <p14:creationId xmlns:p14="http://schemas.microsoft.com/office/powerpoint/2010/main" val="332531379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4294967295"/>
          </p:nvPr>
        </p:nvSpPr>
        <p:spPr>
          <a:xfrm>
            <a:off x="7924800" y="6416675"/>
            <a:ext cx="762000" cy="365125"/>
          </a:xfrm>
          <a:prstGeom prst="rect">
            <a:avLst/>
          </a:prstGeom>
          <a:noFill/>
        </p:spPr>
        <p:txBody>
          <a:bodyPr/>
          <a:lstStyle/>
          <a:p>
            <a:fld id="{8760E57F-3D5C-4653-B95E-8A844A2F8F86}" type="slidenum">
              <a:rPr lang="en-US" smtClean="0"/>
              <a:pPr/>
              <a:t>7</a:t>
            </a:fld>
            <a:endParaRPr lang="en-US"/>
          </a:p>
        </p:txBody>
      </p:sp>
      <p:pic>
        <p:nvPicPr>
          <p:cNvPr id="10243" name="Picture 7" descr="poster-email.jpg"/>
          <p:cNvPicPr>
            <a:picLocks noChangeAspect="1"/>
          </p:cNvPicPr>
          <p:nvPr/>
        </p:nvPicPr>
        <p:blipFill>
          <a:blip r:embed="rId3" cstate="print"/>
          <a:srcRect/>
          <a:stretch>
            <a:fillRect/>
          </a:stretch>
        </p:blipFill>
        <p:spPr bwMode="auto">
          <a:xfrm>
            <a:off x="0" y="1"/>
            <a:ext cx="9144000" cy="6888163"/>
          </a:xfrm>
          <a:prstGeom prst="rect">
            <a:avLst/>
          </a:prstGeom>
          <a:noFill/>
          <a:ln w="9525">
            <a:noFill/>
            <a:miter lim="800000"/>
            <a:headEnd/>
            <a:tailEnd/>
          </a:ln>
        </p:spPr>
      </p:pic>
    </p:spTree>
    <p:extLst>
      <p:ext uri="{BB962C8B-B14F-4D97-AF65-F5344CB8AC3E}">
        <p14:creationId xmlns:p14="http://schemas.microsoft.com/office/powerpoint/2010/main" val="3189773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0"/>
            <a:ext cx="4995333" cy="1295400"/>
          </a:xfrm>
        </p:spPr>
        <p:txBody>
          <a:bodyPr>
            <a:normAutofit/>
          </a:bodyPr>
          <a:lstStyle/>
          <a:p>
            <a:r>
              <a:rPr lang="en-US" dirty="0" err="1"/>
              <a:t>LandMapper</a:t>
            </a:r>
            <a:r>
              <a:rPr lang="en-US" dirty="0"/>
              <a:t>® is… Portable and Scalable!</a:t>
            </a:r>
          </a:p>
        </p:txBody>
      </p:sp>
      <p:sp>
        <p:nvSpPr>
          <p:cNvPr id="3" name="Content Placeholder 2"/>
          <p:cNvSpPr>
            <a:spLocks noGrp="1"/>
          </p:cNvSpPr>
          <p:nvPr>
            <p:ph idx="1"/>
          </p:nvPr>
        </p:nvSpPr>
        <p:spPr>
          <a:xfrm>
            <a:off x="1" y="2438400"/>
            <a:ext cx="5524500" cy="4267200"/>
          </a:xfrm>
        </p:spPr>
        <p:txBody>
          <a:bodyPr/>
          <a:lstStyle/>
          <a:p>
            <a:r>
              <a:rPr lang="en-US" dirty="0"/>
              <a:t>Fits in shirt pocket</a:t>
            </a:r>
          </a:p>
          <a:p>
            <a:r>
              <a:rPr lang="en-US" dirty="0"/>
              <a:t>Runs all season from standard 9V battery</a:t>
            </a:r>
          </a:p>
          <a:p>
            <a:r>
              <a:rPr lang="en-US" dirty="0"/>
              <a:t>Measures EC/ER in irrigation water, saturated soil paste    as well as in the field soils from 2 cm to ~20 m depth </a:t>
            </a:r>
          </a:p>
          <a:p>
            <a:pPr>
              <a:buNone/>
            </a:pPr>
            <a:endParaRPr lang="en-US" dirty="0"/>
          </a:p>
        </p:txBody>
      </p:sp>
      <p:sp>
        <p:nvSpPr>
          <p:cNvPr id="4" name="Slide Number Placeholder 3"/>
          <p:cNvSpPr>
            <a:spLocks noGrp="1"/>
          </p:cNvSpPr>
          <p:nvPr>
            <p:ph type="sldNum" sz="quarter" idx="4294967295"/>
          </p:nvPr>
        </p:nvSpPr>
        <p:spPr>
          <a:xfrm>
            <a:off x="7924800" y="6416675"/>
            <a:ext cx="762000" cy="365125"/>
          </a:xfrm>
        </p:spPr>
        <p:txBody>
          <a:bodyPr/>
          <a:lstStyle/>
          <a:p>
            <a:pPr>
              <a:defRPr/>
            </a:pPr>
            <a:fld id="{3DE50DA2-8860-47FE-8C69-1206302C1F00}" type="slidenum">
              <a:rPr lang="en-US" smtClean="0"/>
              <a:pPr>
                <a:defRPr/>
              </a:pPr>
              <a:t>8</a:t>
            </a:fld>
            <a:endParaRPr lang="en-US"/>
          </a:p>
        </p:txBody>
      </p:sp>
      <p:pic>
        <p:nvPicPr>
          <p:cNvPr id="5" name="Picture 4" descr="IMAG0081.jpg"/>
          <p:cNvPicPr>
            <a:picLocks noChangeAspect="1"/>
          </p:cNvPicPr>
          <p:nvPr/>
        </p:nvPicPr>
        <p:blipFill>
          <a:blip r:embed="rId3" cstate="print"/>
          <a:stretch>
            <a:fillRect/>
          </a:stretch>
        </p:blipFill>
        <p:spPr>
          <a:xfrm>
            <a:off x="5524500" y="0"/>
            <a:ext cx="3619500" cy="6858000"/>
          </a:xfrm>
          <a:prstGeom prst="rect">
            <a:avLst/>
          </a:prstGeom>
        </p:spPr>
      </p:pic>
    </p:spTree>
    <p:extLst>
      <p:ext uri="{BB962C8B-B14F-4D97-AF65-F5344CB8AC3E}">
        <p14:creationId xmlns:p14="http://schemas.microsoft.com/office/powerpoint/2010/main" val="3230725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066" y="838200"/>
            <a:ext cx="5621867" cy="1143000"/>
          </a:xfrm>
        </p:spPr>
        <p:txBody>
          <a:bodyPr>
            <a:normAutofit/>
          </a:bodyPr>
          <a:lstStyle/>
          <a:p>
            <a:r>
              <a:rPr lang="en-US" dirty="0" err="1"/>
              <a:t>LandMapper</a:t>
            </a:r>
            <a:r>
              <a:rPr lang="en-US" dirty="0"/>
              <a:t>® is… Easy and Fast!</a:t>
            </a:r>
          </a:p>
        </p:txBody>
      </p:sp>
      <p:sp>
        <p:nvSpPr>
          <p:cNvPr id="3" name="Content Placeholder 2"/>
          <p:cNvSpPr>
            <a:spLocks noGrp="1"/>
          </p:cNvSpPr>
          <p:nvPr>
            <p:ph idx="1"/>
          </p:nvPr>
        </p:nvSpPr>
        <p:spPr>
          <a:xfrm>
            <a:off x="152400" y="2133600"/>
            <a:ext cx="5554133" cy="4419600"/>
          </a:xfrm>
        </p:spPr>
        <p:txBody>
          <a:bodyPr>
            <a:normAutofit fontScale="92500" lnSpcReduction="10000"/>
          </a:bodyPr>
          <a:lstStyle/>
          <a:p>
            <a:r>
              <a:rPr lang="en-US" dirty="0"/>
              <a:t>No calibration – EC output calibrated once for each probe size.</a:t>
            </a:r>
          </a:p>
          <a:p>
            <a:r>
              <a:rPr lang="en-US" dirty="0"/>
              <a:t>No GPS integration – no wait for satellite fix</a:t>
            </a:r>
          </a:p>
          <a:p>
            <a:r>
              <a:rPr lang="en-US" dirty="0"/>
              <a:t>Push one button – get EC value in 4 seconds!</a:t>
            </a:r>
          </a:p>
          <a:p>
            <a:r>
              <a:rPr lang="en-US" dirty="0"/>
              <a:t>Stores 1000 EC values – can be merged with concurrently taken GPS data to produce quick maps.</a:t>
            </a:r>
          </a:p>
        </p:txBody>
      </p:sp>
      <p:sp>
        <p:nvSpPr>
          <p:cNvPr id="4" name="Slide Number Placeholder 3"/>
          <p:cNvSpPr>
            <a:spLocks noGrp="1"/>
          </p:cNvSpPr>
          <p:nvPr>
            <p:ph type="sldNum" sz="quarter" idx="4294967295"/>
          </p:nvPr>
        </p:nvSpPr>
        <p:spPr>
          <a:xfrm>
            <a:off x="7924800" y="6416675"/>
            <a:ext cx="762000" cy="365125"/>
          </a:xfrm>
        </p:spPr>
        <p:txBody>
          <a:bodyPr/>
          <a:lstStyle/>
          <a:p>
            <a:pPr>
              <a:defRPr/>
            </a:pPr>
            <a:fld id="{3DE50DA2-8860-47FE-8C69-1206302C1F00}" type="slidenum">
              <a:rPr lang="en-US" smtClean="0"/>
              <a:pPr>
                <a:defRPr/>
              </a:pPr>
              <a:t>9</a:t>
            </a:fld>
            <a:endParaRPr lang="en-US"/>
          </a:p>
        </p:txBody>
      </p:sp>
      <p:pic>
        <p:nvPicPr>
          <p:cNvPr id="5" name="Picture 4" descr="landmapper-erm02.gif"/>
          <p:cNvPicPr>
            <a:picLocks noChangeAspect="1"/>
          </p:cNvPicPr>
          <p:nvPr/>
        </p:nvPicPr>
        <p:blipFill>
          <a:blip r:embed="rId3" cstate="print"/>
          <a:srcRect r="46667" b="3333"/>
          <a:stretch>
            <a:fillRect/>
          </a:stretch>
        </p:blipFill>
        <p:spPr>
          <a:xfrm>
            <a:off x="5562600" y="152400"/>
            <a:ext cx="3547533" cy="6629400"/>
          </a:xfrm>
          <a:prstGeom prst="rect">
            <a:avLst/>
          </a:prstGeom>
        </p:spPr>
      </p:pic>
    </p:spTree>
    <p:extLst>
      <p:ext uri="{BB962C8B-B14F-4D97-AF65-F5344CB8AC3E}">
        <p14:creationId xmlns:p14="http://schemas.microsoft.com/office/powerpoint/2010/main" val="33782783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andviser-light">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7D91EFF1-1196-4AEE-BA8A-B8F77AF3230E}">
  <ds:schemaRefs>
    <ds:schemaRef ds:uri="ESRI.ArcGIS.Mapping.OfficeIntegration.PowerPointInfo"/>
  </ds:schemaRefs>
</ds:datastoreItem>
</file>

<file path=customXml/itemProps2.xml><?xml version="1.0" encoding="utf-8"?>
<ds:datastoreItem xmlns:ds="http://schemas.openxmlformats.org/officeDocument/2006/customXml" ds:itemID="{FA237D72-5C9C-4633-BC76-DE08B2424D90}">
  <ds:schemaRefs>
    <ds:schemaRef ds:uri="ESRI.ArcGIS.Mapping.OfficeIntegration.PowerPointInfo"/>
  </ds:schemaRefs>
</ds:datastoreItem>
</file>

<file path=customXml/itemProps3.xml><?xml version="1.0" encoding="utf-8"?>
<ds:datastoreItem xmlns:ds="http://schemas.openxmlformats.org/officeDocument/2006/customXml" ds:itemID="{EEE310F2-3469-4823-AF37-5507D6D115A7}">
  <ds:schemaRefs>
    <ds:schemaRef ds:uri="ESRI.ArcGIS.Mapping.OfficeIntegration.PowerPointInfo"/>
  </ds:schemaRefs>
</ds:datastoreItem>
</file>

<file path=customXml/itemProps4.xml><?xml version="1.0" encoding="utf-8"?>
<ds:datastoreItem xmlns:ds="http://schemas.openxmlformats.org/officeDocument/2006/customXml" ds:itemID="{CAC7505D-3597-436A-AEC7-2DB3FD0C7004}">
  <ds:schemaRefs>
    <ds:schemaRef ds:uri="ESRI.ArcGIS.Mapping.OfficeIntegration.PowerPointInfo"/>
  </ds:schemaRefs>
</ds:datastoreItem>
</file>

<file path=customXml/itemProps5.xml><?xml version="1.0" encoding="utf-8"?>
<ds:datastoreItem xmlns:ds="http://schemas.openxmlformats.org/officeDocument/2006/customXml" ds:itemID="{87B876C0-4CA8-4A16-9087-80F129A6CAA6}">
  <ds:schemaRefs>
    <ds:schemaRef ds:uri="ESRI.ArcGIS.Mapping.OfficeIntegration.PowerPointInfo"/>
  </ds:schemaRefs>
</ds:datastoreItem>
</file>

<file path=customXml/itemProps6.xml><?xml version="1.0" encoding="utf-8"?>
<ds:datastoreItem xmlns:ds="http://schemas.openxmlformats.org/officeDocument/2006/customXml" ds:itemID="{10FC47F7-7937-41FD-A04E-821D8201C2B3}">
  <ds:schemaRefs>
    <ds:schemaRef ds:uri="ESRI.ArcGIS.Mapping.OfficeIntegration.PowerPointInfo"/>
  </ds:schemaRefs>
</ds:datastoreItem>
</file>

<file path=customXml/itemProps7.xml><?xml version="1.0" encoding="utf-8"?>
<ds:datastoreItem xmlns:ds="http://schemas.openxmlformats.org/officeDocument/2006/customXml" ds:itemID="{8D36A428-BDE2-4E7F-8B82-9A4EB4ECF30B}">
  <ds:schemaRefs>
    <ds:schemaRef ds:uri="ESRI.ArcGIS.Mapping.OfficeIntegration.PowerPointInfo"/>
  </ds:schemaRefs>
</ds:datastoreItem>
</file>

<file path=customXml/itemProps8.xml><?xml version="1.0" encoding="utf-8"?>
<ds:datastoreItem xmlns:ds="http://schemas.openxmlformats.org/officeDocument/2006/customXml" ds:itemID="{5AC9FBDD-BC7B-45BF-82CC-C932C8CACD7B}">
  <ds:schemaRefs>
    <ds:schemaRef ds:uri="ESRI.ArcGIS.Mapping.OfficeIntegration.PowerPointInfo"/>
  </ds:schemaRefs>
</ds:datastoreItem>
</file>

<file path=customXml/itemProps9.xml><?xml version="1.0" encoding="utf-8"?>
<ds:datastoreItem xmlns:ds="http://schemas.openxmlformats.org/officeDocument/2006/customXml" ds:itemID="{C0050740-4F06-4D40-AF3C-FCA6FB174B7C}">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3492</TotalTime>
  <Words>1192</Words>
  <Application>Microsoft Office PowerPoint</Application>
  <PresentationFormat>On-screen Show (4:3)</PresentationFormat>
  <Paragraphs>162</Paragraphs>
  <Slides>38</Slides>
  <Notes>20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38</vt:i4>
      </vt:variant>
    </vt:vector>
  </HeadingPairs>
  <TitlesOfParts>
    <vt:vector size="51" baseType="lpstr">
      <vt:lpstr>Arial</vt:lpstr>
      <vt:lpstr>Book Antiqua</vt:lpstr>
      <vt:lpstr>Calibri</vt:lpstr>
      <vt:lpstr>Lucida Sans</vt:lpstr>
      <vt:lpstr>Times New Roman</vt:lpstr>
      <vt:lpstr>Univers</vt:lpstr>
      <vt:lpstr>Verdana</vt:lpstr>
      <vt:lpstr>Wingdings</vt:lpstr>
      <vt:lpstr>Wingdings 2</vt:lpstr>
      <vt:lpstr>Wingdings 3</vt:lpstr>
      <vt:lpstr>landviser-light</vt:lpstr>
      <vt:lpstr>Photo Editor Photo</vt:lpstr>
      <vt:lpstr>Chart</vt:lpstr>
      <vt:lpstr>OPTIMIZING IN-Situ soil salinity mapping with LANDMAPPER®</vt:lpstr>
      <vt:lpstr>Salinity – persistent problem of irrigated agriculture </vt:lpstr>
      <vt:lpstr>Electrical parameters in soils of arid zone</vt:lpstr>
      <vt:lpstr>EC/ER  direct indicator of total soil salinity</vt:lpstr>
      <vt:lpstr>PowerPoint Presentation</vt:lpstr>
      <vt:lpstr>PowerPoint Presentation</vt:lpstr>
      <vt:lpstr>PowerPoint Presentation</vt:lpstr>
      <vt:lpstr>LandMapper® is… Portable and Scalable!</vt:lpstr>
      <vt:lpstr>LandMapper® is… Easy and Fast!</vt:lpstr>
      <vt:lpstr>Measuring EC of saturated soil paste in standard four-electrode cells</vt:lpstr>
      <vt:lpstr>PowerPoint Presentation</vt:lpstr>
      <vt:lpstr>Rice is flooded and flushed</vt:lpstr>
      <vt:lpstr>2005 - Katrina</vt:lpstr>
      <vt:lpstr>2005 – Rita</vt:lpstr>
      <vt:lpstr>Vermilion Parish Field Plots</vt:lpstr>
      <vt:lpstr>RiceTec Hybrids seem to have better tolerance to salt damage than varieties in field as well</vt:lpstr>
      <vt:lpstr>Salinity levels for greenhouse study</vt:lpstr>
      <vt:lpstr>Hybrids can withstand salinity up to 1000 ppm</vt:lpstr>
      <vt:lpstr>% of Healthy Plants on Flooded Salty Soil</vt:lpstr>
      <vt:lpstr>2008 - Ike</vt:lpstr>
      <vt:lpstr>Ike – 2 weeks before  AGI-CSA-ASA-SSSA Meeting in Houston</vt:lpstr>
      <vt:lpstr>RiceTec reassures farmers hit by storm surge</vt:lpstr>
      <vt:lpstr>PowerPoint Presentation</vt:lpstr>
      <vt:lpstr>Saline surges wipe out second rice crop at TX and LA shores but this is only start of the problem</vt:lpstr>
      <vt:lpstr>7 years after Rita,  4 year after Ike</vt:lpstr>
      <vt:lpstr>Soil Salinity is highly dynamic</vt:lpstr>
      <vt:lpstr>Soil Salinity is influenced by </vt:lpstr>
      <vt:lpstr>Soil Sampling Frustration</vt:lpstr>
      <vt:lpstr>Mapping farm fields GPS</vt:lpstr>
      <vt:lpstr>Lab EC correlates with field EC</vt:lpstr>
      <vt:lpstr>Rice in Puerto-Rico</vt:lpstr>
      <vt:lpstr>Flexible survey layout</vt:lpstr>
      <vt:lpstr>Two layers comparison</vt:lpstr>
      <vt:lpstr>Rice in Indonesia</vt:lpstr>
      <vt:lpstr>2D Resistivity Tomography</vt:lpstr>
      <vt:lpstr>Rice salinity management guidelines</vt:lpstr>
      <vt:lpstr>Farmer DYI flyer</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LandMapper to monitor soil salinity at rice production on US Gulf Coast</dc:title>
  <dc:creator>Larisa Golovko (Pozdnyakova)</dc:creator>
  <cp:keywords>Agriculture, Geophysics, LandMapper ERM-02, rice, salinity, hurracaines</cp:keywords>
  <cp:lastModifiedBy>Larisa Golovko</cp:lastModifiedBy>
  <cp:revision>94</cp:revision>
  <dcterms:created xsi:type="dcterms:W3CDTF">2012-03-26T22:22:50Z</dcterms:created>
  <dcterms:modified xsi:type="dcterms:W3CDTF">2017-09-15T18:24:13Z</dcterms:modified>
  <cp:contentStatus/>
</cp:coreProperties>
</file>